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0" r:id="rId3"/>
    <p:sldId id="331" r:id="rId4"/>
    <p:sldId id="336" r:id="rId5"/>
    <p:sldId id="332" r:id="rId6"/>
    <p:sldId id="334" r:id="rId7"/>
    <p:sldId id="335" r:id="rId8"/>
    <p:sldId id="347" r:id="rId9"/>
    <p:sldId id="348" r:id="rId10"/>
    <p:sldId id="339" r:id="rId11"/>
    <p:sldId id="338" r:id="rId12"/>
    <p:sldId id="270" r:id="rId13"/>
    <p:sldId id="340" r:id="rId14"/>
    <p:sldId id="341" r:id="rId15"/>
    <p:sldId id="342" r:id="rId16"/>
    <p:sldId id="268" r:id="rId17"/>
    <p:sldId id="345" r:id="rId18"/>
    <p:sldId id="344" r:id="rId19"/>
    <p:sldId id="343" r:id="rId20"/>
    <p:sldId id="349" r:id="rId21"/>
    <p:sldId id="351" r:id="rId22"/>
    <p:sldId id="352" r:id="rId23"/>
    <p:sldId id="359" r:id="rId24"/>
    <p:sldId id="360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271" r:id="rId41"/>
    <p:sldId id="377" r:id="rId42"/>
    <p:sldId id="380" r:id="rId43"/>
    <p:sldId id="381" r:id="rId44"/>
    <p:sldId id="383" r:id="rId45"/>
    <p:sldId id="384" r:id="rId46"/>
    <p:sldId id="262" r:id="rId47"/>
    <p:sldId id="385" r:id="rId48"/>
    <p:sldId id="386" r:id="rId49"/>
    <p:sldId id="387" r:id="rId50"/>
    <p:sldId id="392" r:id="rId51"/>
    <p:sldId id="388" r:id="rId52"/>
    <p:sldId id="389" r:id="rId53"/>
    <p:sldId id="390" r:id="rId54"/>
    <p:sldId id="394" r:id="rId55"/>
    <p:sldId id="395" r:id="rId56"/>
    <p:sldId id="393" r:id="rId57"/>
    <p:sldId id="396" r:id="rId58"/>
    <p:sldId id="397" r:id="rId59"/>
    <p:sldId id="398" r:id="rId60"/>
    <p:sldId id="391" r:id="rId61"/>
    <p:sldId id="399" r:id="rId62"/>
    <p:sldId id="402" r:id="rId63"/>
    <p:sldId id="403" r:id="rId64"/>
    <p:sldId id="404" r:id="rId65"/>
    <p:sldId id="406" r:id="rId66"/>
    <p:sldId id="407" r:id="rId67"/>
    <p:sldId id="405" r:id="rId68"/>
    <p:sldId id="411" r:id="rId69"/>
    <p:sldId id="260" r:id="rId70"/>
    <p:sldId id="408" r:id="rId71"/>
    <p:sldId id="410" r:id="rId72"/>
    <p:sldId id="409" r:id="rId73"/>
    <p:sldId id="259" r:id="rId74"/>
    <p:sldId id="412" r:id="rId75"/>
    <p:sldId id="413" r:id="rId76"/>
    <p:sldId id="414" r:id="rId77"/>
    <p:sldId id="415" r:id="rId78"/>
    <p:sldId id="416" r:id="rId79"/>
    <p:sldId id="261" r:id="rId80"/>
    <p:sldId id="417" r:id="rId81"/>
    <p:sldId id="418" r:id="rId82"/>
    <p:sldId id="419" r:id="rId83"/>
    <p:sldId id="420" r:id="rId84"/>
    <p:sldId id="423" r:id="rId85"/>
    <p:sldId id="424" r:id="rId86"/>
    <p:sldId id="421" r:id="rId87"/>
    <p:sldId id="425" r:id="rId88"/>
    <p:sldId id="422" r:id="rId89"/>
    <p:sldId id="426" r:id="rId90"/>
    <p:sldId id="428" r:id="rId91"/>
    <p:sldId id="429" r:id="rId92"/>
    <p:sldId id="431" r:id="rId93"/>
    <p:sldId id="432" r:id="rId94"/>
    <p:sldId id="433" r:id="rId95"/>
    <p:sldId id="435" r:id="rId96"/>
    <p:sldId id="434" r:id="rId97"/>
    <p:sldId id="263" r:id="rId98"/>
    <p:sldId id="436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7" r:id="rId110"/>
    <p:sldId id="448" r:id="rId111"/>
    <p:sldId id="264" r:id="rId112"/>
    <p:sldId id="450" r:id="rId113"/>
    <p:sldId id="451" r:id="rId114"/>
    <p:sldId id="452" r:id="rId115"/>
    <p:sldId id="449" r:id="rId116"/>
    <p:sldId id="453" r:id="rId117"/>
    <p:sldId id="265" r:id="rId118"/>
    <p:sldId id="456" r:id="rId119"/>
    <p:sldId id="457" r:id="rId120"/>
    <p:sldId id="458" r:id="rId121"/>
    <p:sldId id="459" r:id="rId122"/>
    <p:sldId id="460" r:id="rId123"/>
    <p:sldId id="461" r:id="rId124"/>
    <p:sldId id="462" r:id="rId125"/>
    <p:sldId id="463" r:id="rId126"/>
    <p:sldId id="464" r:id="rId127"/>
    <p:sldId id="266" r:id="rId128"/>
    <p:sldId id="454" r:id="rId129"/>
    <p:sldId id="465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8ED"/>
    <a:srgbClr val="9E3C33"/>
    <a:srgbClr val="317067"/>
    <a:srgbClr val="62BAAD"/>
    <a:srgbClr val="31302D"/>
    <a:srgbClr val="E9B33F"/>
    <a:srgbClr val="C94D39"/>
    <a:srgbClr val="752545"/>
    <a:srgbClr val="252421"/>
    <a:srgbClr val="EFE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2EB6-E426-4770-9165-EDCDE0EA9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963AA-1749-44A1-83E2-610B6C6D5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DBCCB-5571-426D-99D2-21D8DDB0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8762F-EC37-4634-8F17-9D9722F8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473C-F365-46FF-8742-C3827554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5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7AA8-E6EC-4ADE-B1D2-9C760FB2B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8C815-5E39-49CD-9AC4-10460D07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472B3-A846-4730-A080-A315CFD8D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4253A-D5B8-470A-B35B-B6889927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30D63-643D-4D08-9E69-E426B7D8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61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9959D-243A-4251-AA03-3DE0BF155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5962B-471E-4A4A-AD0F-34677913C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BB4E-0DF8-4EAA-89D6-D168445B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AFAFB-CCB3-4D25-8182-5ADDF60F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B3A50-0CB3-4BBC-92CA-D794E703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6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CB0FE-DF28-4C33-BB74-239BC3CC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CEDA-5464-4CA8-B283-4073EDE4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7313E-8909-4D8B-B920-8A000964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0F590-B656-4C48-897B-F8A30A84E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F5633-AFB0-4CDF-9D0A-64AAD4FE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9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692D-D349-4BD8-A74C-20573A58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5AC77-62A8-4471-B721-75858273C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87F5-6286-4796-B5DA-8A2CFCE5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6C6D-7B59-4D0B-9F2C-D35455545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3FD31-4562-43A5-957E-C00155E3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4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D9AF-6EAC-41F6-A3F2-A58E91A5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D9D6D-A2A8-4ECF-80C8-21AE9F6DA5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C36BD-3145-43E2-AB0D-3DE46B69E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58369-BFD2-46F4-A13D-FB83766E9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BC5A8-5C2D-426E-A6F6-3CD01DF4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779D7-9C8B-412F-8512-F51BEAB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15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4498-3F8B-44E1-AA77-941CD169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043AE-FF18-440A-9D36-1DCB9C1A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52253-AD0C-4C97-AD2A-D6BAD5E48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E69FC-66F7-46D8-966B-C721EB15A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61C4D-FA3C-4C0C-BEDA-A34350F74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6EAE21-3AE2-494A-935A-734ADE1A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D46FC-D375-4034-8871-3D6F6D57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D874D-7585-403B-A258-A35342FF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2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E30F-BDCE-4761-94FF-1994C050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5C4D6-9DB2-4309-801B-5F3007EF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0D56B-14F7-469C-AB73-BCC6857E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EF620-B5E6-4EEC-A5C3-7070C6D8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1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DF34A-CC5B-466B-8E5F-4DB47755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6910C-3F2C-460C-AB8F-ED431182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34C44-11DC-4838-9954-3D5C8B19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8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20FB-EA63-46C8-960B-7E470EAC1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F44BC-9F90-408E-9611-2F01E9744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BB404-D418-4B19-8F8E-DC8AEC3DA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92376-D7BD-4B76-B6D2-E7F66C395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F8216-2617-48FF-948A-41ACB076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5007A-3F0E-402A-BC8E-9CC716399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5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4C9B-1C29-4CEA-8C01-161AB1C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ABA54-811E-4862-B116-F70D17237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8A7F4-CAD7-493F-930F-817C2B818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EAA4E-207A-484A-AE58-C8E772F0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14C6D-F700-4D95-A6D5-725B7630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86C8C-B734-43C9-8F84-1871C8A7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4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90C8A1-8C57-40D8-96D3-5FCBB37C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A2305-E777-4E31-BEA7-0C19FA038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F38FA-0FF8-4DEE-A7F2-DDE92D51B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2BD15-B5B3-43B5-B183-85A8A50ECBB7}" type="datetimeFigureOut">
              <a:rPr lang="en-US" smtClean="0"/>
              <a:t>21/04/29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97505-6264-4E50-AD82-585A475CE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1EBD7-5C4B-4BEB-B407-43924E362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C411A-BBEA-4CF1-8B5B-0421C8548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3eceec37fbfaa1d619355ebccc0362e3" TargetMode="External"/><Relationship Id="rId2" Type="http://schemas.openxmlformats.org/officeDocument/2006/relationships/hyperlink" Target="https://play.rust-lang.org/?version=stable&amp;mode=debug&amp;edition=2018&amp;gist=acaeb16182d6f39cc81181dab54f9d38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53f633cb886144f6fb57dbad5b733165" TargetMode="External"/><Relationship Id="rId2" Type="http://schemas.openxmlformats.org/officeDocument/2006/relationships/hyperlink" Target="https://play.rust-lang.org/?version=stable&amp;mode=debug&amp;edition=2018&amp;gist=c73fa33b8ad2d475541d0e4de2e4cd80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2904a9f62a200d4aac89bd701fe7618d" TargetMode="External"/><Relationship Id="rId2" Type="http://schemas.openxmlformats.org/officeDocument/2006/relationships/hyperlink" Target="https://play.rust-lang.org/?version=stable&amp;mode=debug&amp;edition=2018&amp;gist=8a357483197c56e1fcca804558d7462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rust-lang.org/?version=stable&amp;mode=debug&amp;edition=2018&amp;gist=b61781b7d44383a154d566d483e43722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5300d22a7f43c7ae289b24993fbdda84" TargetMode="External"/><Relationship Id="rId2" Type="http://schemas.openxmlformats.org/officeDocument/2006/relationships/hyperlink" Target="https://play.rust-lang.org/?version=stable&amp;mode=debug&amp;edition=2018&amp;gist=7071eada61e5fdd18a27926626b43ac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.rust-lang.org/?version=stable&amp;mode=debug&amp;edition=2018&amp;gist=d89e8bc6cc7ff6363c93e23072dec5ff" TargetMode="External"/><Relationship Id="rId4" Type="http://schemas.openxmlformats.org/officeDocument/2006/relationships/hyperlink" Target="https://play.rust-lang.org/?version=stable&amp;mode=debug&amp;edition=2018&amp;gist=45ef6e6c5841905e50be2b01d293d2f8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d6ea140f1f9cb77ad44cdecc8c812235" TargetMode="External"/><Relationship Id="rId2" Type="http://schemas.openxmlformats.org/officeDocument/2006/relationships/hyperlink" Target="https://play.rust-lang.org/?version=stable&amp;mode=debug&amp;edition=2018&amp;gist=9c8c3bf7a6c5626a337b2c4d66d91b51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8d7f81b5bd83ecff5465fcd2664aa0ff" TargetMode="External"/><Relationship Id="rId2" Type="http://schemas.openxmlformats.org/officeDocument/2006/relationships/hyperlink" Target="https://play.rust-lang.org/?version=stable&amp;mode=debug&amp;edition=2018&amp;gist=8a116fa42b8aa3e64d2f7fb901a3185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rust-lang.org/?version=stable&amp;mode=debug&amp;edition=2018&amp;gist=f899c5505c1ac87eb3de5bca02f91157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rust-lang.org/?version=stable&amp;mode=debug&amp;edition=2018&amp;gist=5a3be997447703f2fc258e7f67eec341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23d55a10b8f57d389ee67314efc408fc" TargetMode="External"/><Relationship Id="rId2" Type="http://schemas.openxmlformats.org/officeDocument/2006/relationships/hyperlink" Target="https://play.rust-lang.org/?version=stable&amp;mode=debug&amp;edition=2018&amp;gist=81ed8194857368568753ecf2391c9485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9ffcfb48f53471e994272682f5fb7017" TargetMode="External"/><Relationship Id="rId2" Type="http://schemas.openxmlformats.org/officeDocument/2006/relationships/hyperlink" Target="https://play.rust-lang.org/?version=stable&amp;mode=debug&amp;edition=2018&amp;gist=fedc28c61e084b784ef6d460410660ca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rust-lang.org/?version=stable&amp;mode=debug&amp;edition=2018&amp;gist=7b0655b62d5f27e9739d25ad22e0c4d0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8983e6b7950ed5e5bdce46ca0e65abc9" TargetMode="External"/><Relationship Id="rId2" Type="http://schemas.openxmlformats.org/officeDocument/2006/relationships/hyperlink" Target="https://play.rust-lang.org/?version=stable&amp;mode=debug&amp;edition=2018&amp;gist=7b0655b62d5f27e9739d25ad22e0c4d0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8983e6b7950ed5e5bdce46ca0e65abc9" TargetMode="External"/><Relationship Id="rId2" Type="http://schemas.openxmlformats.org/officeDocument/2006/relationships/hyperlink" Target="https://play.rust-lang.org/?version=stable&amp;mode=debug&amp;edition=2018&amp;gist=7b0655b62d5f27e9739d25ad22e0c4d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rust-lang.org/?version=stable&amp;mode=debug&amp;edition=2018&amp;gist=49c49980cdcdc9d3c3c7822d4f54e567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rust-lang.org/?version=stable&amp;mode=debug&amp;edition=2018&amp;gist=8983e6b7950ed5e5bdce46ca0e65abc9" TargetMode="External"/><Relationship Id="rId2" Type="http://schemas.openxmlformats.org/officeDocument/2006/relationships/hyperlink" Target="https://play.rust-lang.org/?version=stable&amp;mode=debug&amp;edition=2018&amp;gist=7b0655b62d5f27e9739d25ad22e0c4d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rust-lang.org/?version=stable&amp;mode=debug&amp;edition=2018&amp;gist=b1cc4cedefff9a790e369529da130a4d" TargetMode="External"/><Relationship Id="rId5" Type="http://schemas.openxmlformats.org/officeDocument/2006/relationships/hyperlink" Target="https://play.rust-lang.org/?version=stable&amp;mode=debug&amp;edition=2018&amp;gist=1d8341c98860361f3e3c7b3a18aa156b" TargetMode="External"/><Relationship Id="rId4" Type="http://schemas.openxmlformats.org/officeDocument/2006/relationships/hyperlink" Target="https://play.rust-lang.org/?version=stable&amp;mode=debug&amp;edition=2018&amp;gist=49c49980cdcdc9d3c3c7822d4f54e567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CFA40-78B7-476B-8C49-9174B70B3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DA59"/>
            </a:solidFill>
          </a:ln>
        </p:spPr>
      </p:pic>
    </p:spTree>
    <p:extLst>
      <p:ext uri="{BB962C8B-B14F-4D97-AF65-F5344CB8AC3E}">
        <p14:creationId xmlns:p14="http://schemas.microsoft.com/office/powerpoint/2010/main" val="213969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38200" y="2055624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Avagy, 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natív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sebesség új nyelvek, ökoszisztémák bevezetése nélkül.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Kerüloutak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B29CE-D454-409E-94A4-1AECE320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13" y="617691"/>
            <a:ext cx="238125" cy="161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204B1-8654-46C8-9F01-98AC67FF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617690"/>
            <a:ext cx="2381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632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Az OS szálak drágák.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800100" y="3462634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Használjunk olcsó, nyelvi szintű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taskokat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/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mikroszálakat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Aszinkron programozás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5FC5714C-9993-4CE8-BB0C-0A903D294A80}"/>
              </a:ext>
            </a:extLst>
          </p:cNvPr>
          <p:cNvSpPr txBox="1"/>
          <p:nvPr/>
        </p:nvSpPr>
        <p:spPr>
          <a:xfrm>
            <a:off x="800100" y="4524463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Bízzuk egy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runtime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-ra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hogy a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taskokat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OS szálakon futtassa.</a:t>
            </a:r>
          </a:p>
        </p:txBody>
      </p:sp>
    </p:spTree>
    <p:extLst>
      <p:ext uri="{BB962C8B-B14F-4D97-AF65-F5344CB8AC3E}">
        <p14:creationId xmlns:p14="http://schemas.microsoft.com/office/powerpoint/2010/main" val="29304063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Az OS szálak drágák.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800100" y="3462634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Használjunk olcsó, nyelvi szintű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taskokat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/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mikroszálakat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Aszinkron programozás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5FC5714C-9993-4CE8-BB0C-0A903D294A80}"/>
              </a:ext>
            </a:extLst>
          </p:cNvPr>
          <p:cNvSpPr txBox="1"/>
          <p:nvPr/>
        </p:nvSpPr>
        <p:spPr>
          <a:xfrm>
            <a:off x="800100" y="4524463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Bízzuk egy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runtime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-ra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hogy a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taskokat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OS szálakon futtassa.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A3BF617-9C51-44EF-A8EC-62980CE771C3}"/>
              </a:ext>
            </a:extLst>
          </p:cNvPr>
          <p:cNvSpPr txBox="1"/>
          <p:nvPr/>
        </p:nvSpPr>
        <p:spPr>
          <a:xfrm>
            <a:off x="800100" y="5540126"/>
            <a:ext cx="1070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Konkurens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de nem biztos, hogy párhuzamos.</a:t>
            </a:r>
          </a:p>
        </p:txBody>
      </p:sp>
    </p:spTree>
    <p:extLst>
      <p:ext uri="{BB962C8B-B14F-4D97-AF65-F5344CB8AC3E}">
        <p14:creationId xmlns:p14="http://schemas.microsoft.com/office/powerpoint/2010/main" val="1890319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80A2F0-F837-4F7A-98B9-F685CEBD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731562" y="2690336"/>
            <a:ext cx="9962479" cy="14773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Hogyan oszthatok meg értékeket </a:t>
            </a:r>
            <a:r>
              <a:rPr lang="hu-HU" sz="5000" dirty="0" err="1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taskok</a:t>
            </a:r>
            <a:r>
              <a:rPr lang="hu-HU" sz="5000" dirty="0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között</a:t>
            </a:r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762000" y="4090177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85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4C37F-720D-4D85-90A8-F0C28A2B7266}"/>
              </a:ext>
            </a:extLst>
          </p:cNvPr>
          <p:cNvSpPr/>
          <p:nvPr/>
        </p:nvSpPr>
        <p:spPr>
          <a:xfrm>
            <a:off x="5830346" y="0"/>
            <a:ext cx="6361653" cy="6858000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378821" y="2921168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Többen hozzáférnek</a:t>
            </a:r>
            <a:b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ugyanahhoz az értékhez.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330316" y="372759"/>
            <a:ext cx="4468186" cy="13388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500" dirty="0" err="1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Communicate</a:t>
            </a:r>
            <a:endParaRPr lang="hu-HU" sz="4500" dirty="0">
              <a:solidFill>
                <a:srgbClr val="9E3C33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hu-HU" sz="4500" dirty="0" err="1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hu-HU" sz="4500" dirty="0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4500" dirty="0" err="1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Sharing</a:t>
            </a:r>
            <a:endParaRPr lang="hu-HU" sz="4500" dirty="0">
              <a:solidFill>
                <a:srgbClr val="9E3C33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378821" y="1744799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2E5D8D37-5DF1-42AD-8AC1-0C008D2CF10F}"/>
              </a:ext>
            </a:extLst>
          </p:cNvPr>
          <p:cNvSpPr txBox="1">
            <a:spLocks/>
          </p:cNvSpPr>
          <p:nvPr/>
        </p:nvSpPr>
        <p:spPr>
          <a:xfrm>
            <a:off x="6095999" y="408799"/>
            <a:ext cx="6361652" cy="13388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5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</a:t>
            </a:r>
            <a:endParaRPr lang="hu-HU" sz="4500" dirty="0">
              <a:solidFill>
                <a:srgbClr val="62BAA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hu-HU" sz="45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hu-HU" sz="4500" dirty="0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45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Communication</a:t>
            </a:r>
            <a:endParaRPr lang="hu-HU" sz="4500" dirty="0">
              <a:solidFill>
                <a:srgbClr val="62BAA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5484E3-1DDE-46CF-8A66-EE6A7E5D7BBD}"/>
              </a:ext>
            </a:extLst>
          </p:cNvPr>
          <p:cNvSpPr/>
          <p:nvPr/>
        </p:nvSpPr>
        <p:spPr>
          <a:xfrm>
            <a:off x="6144505" y="1780837"/>
            <a:ext cx="2185588" cy="72076"/>
          </a:xfrm>
          <a:prstGeom prst="rect">
            <a:avLst/>
          </a:prstGeom>
          <a:solidFill>
            <a:srgbClr val="FB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13" name="Szövegdoboz 7">
            <a:extLst>
              <a:ext uri="{FF2B5EF4-FFF2-40B4-BE49-F238E27FC236}">
                <a16:creationId xmlns:a16="http://schemas.microsoft.com/office/drawing/2014/main" id="{E4D0C3A8-02CF-498E-A63F-4A2D5C9FCE7F}"/>
              </a:ext>
            </a:extLst>
          </p:cNvPr>
          <p:cNvSpPr txBox="1"/>
          <p:nvPr/>
        </p:nvSpPr>
        <p:spPr>
          <a:xfrm>
            <a:off x="6144505" y="2921168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Csak egyvalaki fér hozzá az értékhez.</a:t>
            </a:r>
          </a:p>
        </p:txBody>
      </p:sp>
    </p:spTree>
    <p:extLst>
      <p:ext uri="{BB962C8B-B14F-4D97-AF65-F5344CB8AC3E}">
        <p14:creationId xmlns:p14="http://schemas.microsoft.com/office/powerpoint/2010/main" val="20421819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4C37F-720D-4D85-90A8-F0C28A2B7266}"/>
              </a:ext>
            </a:extLst>
          </p:cNvPr>
          <p:cNvSpPr/>
          <p:nvPr/>
        </p:nvSpPr>
        <p:spPr>
          <a:xfrm>
            <a:off x="5830346" y="0"/>
            <a:ext cx="6361653" cy="6858000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378821" y="2921168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Többen hozzáférnek</a:t>
            </a:r>
            <a:b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ugyanahhoz az értékhez.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330316" y="372759"/>
            <a:ext cx="4468186" cy="13388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500" dirty="0" err="1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Communicate</a:t>
            </a:r>
            <a:endParaRPr lang="hu-HU" sz="4500" dirty="0">
              <a:solidFill>
                <a:srgbClr val="9E3C33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hu-HU" sz="4500" dirty="0" err="1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hu-HU" sz="4500" dirty="0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4500" dirty="0" err="1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Sharing</a:t>
            </a:r>
            <a:endParaRPr lang="hu-HU" sz="4500" dirty="0">
              <a:solidFill>
                <a:srgbClr val="9E3C33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378821" y="1744799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2E5D8D37-5DF1-42AD-8AC1-0C008D2CF10F}"/>
              </a:ext>
            </a:extLst>
          </p:cNvPr>
          <p:cNvSpPr txBox="1">
            <a:spLocks/>
          </p:cNvSpPr>
          <p:nvPr/>
        </p:nvSpPr>
        <p:spPr>
          <a:xfrm>
            <a:off x="6095999" y="408799"/>
            <a:ext cx="6361652" cy="13388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5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</a:t>
            </a:r>
            <a:endParaRPr lang="hu-HU" sz="4500" dirty="0">
              <a:solidFill>
                <a:srgbClr val="62BAA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hu-HU" sz="45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hu-HU" sz="4500" dirty="0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45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Communication</a:t>
            </a:r>
            <a:endParaRPr lang="hu-HU" sz="4500" dirty="0">
              <a:solidFill>
                <a:srgbClr val="62BAA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5484E3-1DDE-46CF-8A66-EE6A7E5D7BBD}"/>
              </a:ext>
            </a:extLst>
          </p:cNvPr>
          <p:cNvSpPr/>
          <p:nvPr/>
        </p:nvSpPr>
        <p:spPr>
          <a:xfrm>
            <a:off x="6144505" y="1780837"/>
            <a:ext cx="2185588" cy="72076"/>
          </a:xfrm>
          <a:prstGeom prst="rect">
            <a:avLst/>
          </a:prstGeom>
          <a:solidFill>
            <a:srgbClr val="FB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E5C66BD9-5507-45F3-87D8-68942F435193}"/>
              </a:ext>
            </a:extLst>
          </p:cNvPr>
          <p:cNvSpPr txBox="1"/>
          <p:nvPr/>
        </p:nvSpPr>
        <p:spPr>
          <a:xfrm>
            <a:off x="378821" y="4078445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Zárak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Mutexek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védik az értéket.</a:t>
            </a:r>
          </a:p>
        </p:txBody>
      </p:sp>
      <p:sp>
        <p:nvSpPr>
          <p:cNvPr id="13" name="Szövegdoboz 7">
            <a:extLst>
              <a:ext uri="{FF2B5EF4-FFF2-40B4-BE49-F238E27FC236}">
                <a16:creationId xmlns:a16="http://schemas.microsoft.com/office/drawing/2014/main" id="{E4D0C3A8-02CF-498E-A63F-4A2D5C9FCE7F}"/>
              </a:ext>
            </a:extLst>
          </p:cNvPr>
          <p:cNvSpPr txBox="1"/>
          <p:nvPr/>
        </p:nvSpPr>
        <p:spPr>
          <a:xfrm>
            <a:off x="6144505" y="2921168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Csak egyvalaki fér hozzá az értékhez.</a:t>
            </a:r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BD7D8683-C13F-4DAB-BE35-825C1A28D3DE}"/>
              </a:ext>
            </a:extLst>
          </p:cNvPr>
          <p:cNvSpPr txBox="1"/>
          <p:nvPr/>
        </p:nvSpPr>
        <p:spPr>
          <a:xfrm>
            <a:off x="6144505" y="4078445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többiek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channeleken</a:t>
            </a:r>
            <a:b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interaktálnak</a:t>
            </a: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87527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54C37F-720D-4D85-90A8-F0C28A2B7266}"/>
              </a:ext>
            </a:extLst>
          </p:cNvPr>
          <p:cNvSpPr/>
          <p:nvPr/>
        </p:nvSpPr>
        <p:spPr>
          <a:xfrm>
            <a:off x="5830346" y="0"/>
            <a:ext cx="6361653" cy="6858000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378821" y="2921168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Többen hozzáférnek</a:t>
            </a:r>
            <a:b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ugyanahhoz az értékhez.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330316" y="372759"/>
            <a:ext cx="4468186" cy="13388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500" dirty="0" err="1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Communicate</a:t>
            </a:r>
            <a:endParaRPr lang="hu-HU" sz="4500" dirty="0">
              <a:solidFill>
                <a:srgbClr val="9E3C33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hu-HU" sz="4500" dirty="0" err="1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hu-HU" sz="4500" dirty="0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4500" dirty="0" err="1">
                <a:solidFill>
                  <a:srgbClr val="9E3C33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Sharing</a:t>
            </a:r>
            <a:endParaRPr lang="hu-HU" sz="4500" dirty="0">
              <a:solidFill>
                <a:srgbClr val="9E3C33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378821" y="1744799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2E5D8D37-5DF1-42AD-8AC1-0C008D2CF10F}"/>
              </a:ext>
            </a:extLst>
          </p:cNvPr>
          <p:cNvSpPr txBox="1">
            <a:spLocks/>
          </p:cNvSpPr>
          <p:nvPr/>
        </p:nvSpPr>
        <p:spPr>
          <a:xfrm>
            <a:off x="6095999" y="408799"/>
            <a:ext cx="6361652" cy="13388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5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</a:t>
            </a:r>
            <a:endParaRPr lang="hu-HU" sz="4500" dirty="0">
              <a:solidFill>
                <a:srgbClr val="62BAA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hu-HU" sz="45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by</a:t>
            </a:r>
            <a:r>
              <a:rPr lang="hu-HU" sz="4500" dirty="0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45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Communication</a:t>
            </a:r>
            <a:endParaRPr lang="hu-HU" sz="4500" dirty="0">
              <a:solidFill>
                <a:srgbClr val="62BAA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5484E3-1DDE-46CF-8A66-EE6A7E5D7BBD}"/>
              </a:ext>
            </a:extLst>
          </p:cNvPr>
          <p:cNvSpPr/>
          <p:nvPr/>
        </p:nvSpPr>
        <p:spPr>
          <a:xfrm>
            <a:off x="6144505" y="1780837"/>
            <a:ext cx="2185588" cy="72076"/>
          </a:xfrm>
          <a:prstGeom prst="rect">
            <a:avLst/>
          </a:prstGeom>
          <a:solidFill>
            <a:srgbClr val="FB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E5C66BD9-5507-45F3-87D8-68942F435193}"/>
              </a:ext>
            </a:extLst>
          </p:cNvPr>
          <p:cNvSpPr txBox="1"/>
          <p:nvPr/>
        </p:nvSpPr>
        <p:spPr>
          <a:xfrm>
            <a:off x="378821" y="4078445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Zárak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Mutexek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védik az értéket.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0451F51-E779-45D8-A69B-518E6C35D195}"/>
              </a:ext>
            </a:extLst>
          </p:cNvPr>
          <p:cNvSpPr txBox="1"/>
          <p:nvPr/>
        </p:nvSpPr>
        <p:spPr>
          <a:xfrm>
            <a:off x="378821" y="5235722"/>
            <a:ext cx="5231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Arc&lt;</a:t>
            </a:r>
            <a:r>
              <a:rPr lang="hu-HU" sz="3000" dirty="0" err="1">
                <a:solidFill>
                  <a:srgbClr val="31302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Mutex</a:t>
            </a:r>
            <a:r>
              <a:rPr lang="hu-HU" sz="3000" dirty="0">
                <a:solidFill>
                  <a:srgbClr val="31302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&lt;</a:t>
            </a:r>
            <a:r>
              <a:rPr lang="hu-HU" sz="3000" dirty="0" err="1">
                <a:solidFill>
                  <a:srgbClr val="31302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Value</a:t>
            </a:r>
            <a:r>
              <a:rPr lang="hu-HU" sz="3000" dirty="0">
                <a:solidFill>
                  <a:srgbClr val="31302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&gt;&gt;</a:t>
            </a:r>
          </a:p>
        </p:txBody>
      </p:sp>
      <p:sp>
        <p:nvSpPr>
          <p:cNvPr id="13" name="Szövegdoboz 7">
            <a:extLst>
              <a:ext uri="{FF2B5EF4-FFF2-40B4-BE49-F238E27FC236}">
                <a16:creationId xmlns:a16="http://schemas.microsoft.com/office/drawing/2014/main" id="{E4D0C3A8-02CF-498E-A63F-4A2D5C9FCE7F}"/>
              </a:ext>
            </a:extLst>
          </p:cNvPr>
          <p:cNvSpPr txBox="1"/>
          <p:nvPr/>
        </p:nvSpPr>
        <p:spPr>
          <a:xfrm>
            <a:off x="6144505" y="2921168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Csak egyvalaki fér hozzá az értékhez.</a:t>
            </a:r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BD7D8683-C13F-4DAB-BE35-825C1A28D3DE}"/>
              </a:ext>
            </a:extLst>
          </p:cNvPr>
          <p:cNvSpPr txBox="1"/>
          <p:nvPr/>
        </p:nvSpPr>
        <p:spPr>
          <a:xfrm>
            <a:off x="6144505" y="4078445"/>
            <a:ext cx="5231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többiek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channeleken</a:t>
            </a:r>
            <a:b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interaktálnak</a:t>
            </a: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5" name="Szövegdoboz 7">
            <a:extLst>
              <a:ext uri="{FF2B5EF4-FFF2-40B4-BE49-F238E27FC236}">
                <a16:creationId xmlns:a16="http://schemas.microsoft.com/office/drawing/2014/main" id="{8C1B2561-3581-4917-B31E-5D21020DF1FB}"/>
              </a:ext>
            </a:extLst>
          </p:cNvPr>
          <p:cNvSpPr txBox="1"/>
          <p:nvPr/>
        </p:nvSpPr>
        <p:spPr>
          <a:xfrm>
            <a:off x="6144505" y="5235722"/>
            <a:ext cx="52315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mpsc</a:t>
            </a:r>
            <a:r>
              <a:rPr lang="hu-HU" sz="3000" dirty="0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::</a:t>
            </a: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Sender</a:t>
            </a:r>
            <a:r>
              <a:rPr lang="hu-HU" sz="3000" dirty="0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&lt;</a:t>
            </a: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Request</a:t>
            </a:r>
            <a:r>
              <a:rPr lang="hu-HU" sz="3000" dirty="0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95909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Async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async-01.rs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22F91FD2-28DC-44AE-BAA4-CB38FC8C6CF2}"/>
              </a:ext>
            </a:extLst>
          </p:cNvPr>
          <p:cNvSpPr txBox="1"/>
          <p:nvPr/>
        </p:nvSpPr>
        <p:spPr>
          <a:xfrm>
            <a:off x="952500" y="36275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async-02.rs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397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8" y="2090172"/>
            <a:ext cx="998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Nem lehet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async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metódusokat csinálni.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Csak a külső </a:t>
            </a:r>
            <a:r>
              <a:rPr lang="hu-HU" sz="3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async_trait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crate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segítségével.</a:t>
            </a:r>
          </a:p>
        </p:txBody>
      </p:sp>
    </p:spTree>
    <p:extLst>
      <p:ext uri="{BB962C8B-B14F-4D97-AF65-F5344CB8AC3E}">
        <p14:creationId xmlns:p14="http://schemas.microsoft.com/office/powerpoint/2010/main" val="2802169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8" y="2090172"/>
            <a:ext cx="998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Nem lehet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async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metódusokat csinálni.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Folyamatosan figyelni kell a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lifetime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-okra, ha referenciákkal dolgozunk.</a:t>
            </a:r>
          </a:p>
          <a:p>
            <a:pPr>
              <a:spcAft>
                <a:spcPts val="1200"/>
              </a:spcAft>
            </a:pPr>
            <a:endParaRPr lang="hu-HU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Csak a külső </a:t>
            </a:r>
            <a:r>
              <a:rPr lang="hu-HU" sz="3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async_trait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crate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segítségével.</a:t>
            </a:r>
          </a:p>
        </p:txBody>
      </p:sp>
    </p:spTree>
    <p:extLst>
      <p:ext uri="{BB962C8B-B14F-4D97-AF65-F5344CB8AC3E}">
        <p14:creationId xmlns:p14="http://schemas.microsoft.com/office/powerpoint/2010/main" val="11375510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8" y="2090172"/>
            <a:ext cx="998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Nem lehet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async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metódusokat csinálni.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Folyamatosan figyelni kell a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lifetime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-okra, ha referenciákkal dolgozunk.</a:t>
            </a:r>
          </a:p>
          <a:p>
            <a:pPr>
              <a:spcAft>
                <a:spcPts val="1200"/>
              </a:spcAft>
            </a:pPr>
            <a:endParaRPr lang="hu-HU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Csak a külső </a:t>
            </a:r>
            <a:r>
              <a:rPr lang="hu-HU" sz="3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async_trait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crate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segítségével.</a:t>
            </a:r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843B26C4-E9A7-43F9-A01E-EBDF6C1F03BF}"/>
              </a:ext>
            </a:extLst>
          </p:cNvPr>
          <p:cNvSpPr txBox="1"/>
          <p:nvPr/>
        </p:nvSpPr>
        <p:spPr>
          <a:xfrm>
            <a:off x="800098" y="4767828"/>
            <a:ext cx="9572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„Channel-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hell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”: ha mindenhol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channeleket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használunk, nagyon nehéz lesz kibogozni, mi történik.</a:t>
            </a:r>
          </a:p>
        </p:txBody>
      </p:sp>
    </p:spTree>
    <p:extLst>
      <p:ext uri="{BB962C8B-B14F-4D97-AF65-F5344CB8AC3E}">
        <p14:creationId xmlns:p14="http://schemas.microsoft.com/office/powerpoint/2010/main" val="4191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38200" y="2055624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Avagy, 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natív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sebesség új nyelvek, ökoszisztémák bevezetése nélkül.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Kerüloutak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B29CE-D454-409E-94A4-1AECE3205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13" y="617691"/>
            <a:ext cx="238125" cy="161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204B1-8654-46C8-9F01-98AC67FF9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617690"/>
            <a:ext cx="238125" cy="161925"/>
          </a:xfrm>
          <a:prstGeom prst="rect">
            <a:avLst/>
          </a:prstGeom>
        </p:spPr>
      </p:pic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E1900A-2F24-4750-8F02-FDC63B55C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6875" l="9766" r="89844">
                        <a14:foregroundMark x1="16797" y1="50391" x2="17188" y2="37500"/>
                        <a14:foregroundMark x1="14844" y1="30469" x2="16797" y2="10547"/>
                        <a14:foregroundMark x1="16797" y1="10547" x2="24609" y2="3516"/>
                        <a14:foregroundMark x1="16406" y1="14453" x2="16016" y2="78906"/>
                        <a14:foregroundMark x1="16016" y1="78906" x2="19922" y2="94531"/>
                        <a14:foregroundMark x1="19922" y1="94531" x2="25391" y2="96875"/>
                        <a14:foregroundMark x1="50781" y1="75781" x2="41797" y2="61719"/>
                        <a14:foregroundMark x1="41797" y1="61719" x2="40234" y2="55469"/>
                        <a14:foregroundMark x1="55859" y1="25391" x2="62891" y2="39063"/>
                        <a14:foregroundMark x1="62891" y1="39063" x2="60547" y2="46875"/>
                        <a14:foregroundMark x1="75000" y1="5859" x2="85938" y2="16406"/>
                        <a14:foregroundMark x1="85938" y1="16406" x2="83203" y2="84766"/>
                        <a14:foregroundMark x1="83203" y1="84766" x2="75000" y2="96094"/>
                        <a14:foregroundMark x1="60156" y1="40234" x2="62500" y2="54297"/>
                        <a14:foregroundMark x1="59766" y1="26953" x2="46484" y2="21484"/>
                        <a14:backgroundMark x1="35156" y1="22266" x2="35156" y2="22266"/>
                        <a14:backgroundMark x1="33203" y1="22266" x2="30859" y2="33984"/>
                        <a14:backgroundMark x1="37109" y1="13281" x2="51563" y2="7422"/>
                        <a14:backgroundMark x1="51563" y1="7422" x2="57813" y2="14453"/>
                        <a14:backgroundMark x1="5078" y1="10156" x2="3516" y2="96875"/>
                        <a14:backgroundMark x1="35547" y1="96094" x2="50000" y2="93750"/>
                        <a14:backgroundMark x1="50000" y1="93750" x2="68750" y2="6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4004867"/>
            <a:ext cx="1371834" cy="1371834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A020CFED-96D7-4D3F-98D6-A6F8F42ED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3763075"/>
            <a:ext cx="4535259" cy="203567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3CCC27D-DC31-4F80-860F-29DB76909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6386" y="4057198"/>
            <a:ext cx="3238500" cy="13144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260EAD-02D2-47EE-87E5-F131DCB617E5}"/>
              </a:ext>
            </a:extLst>
          </p:cNvPr>
          <p:cNvSpPr txBox="1"/>
          <p:nvPr/>
        </p:nvSpPr>
        <p:spPr>
          <a:xfrm>
            <a:off x="838200" y="3286021"/>
            <a:ext cx="24716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DF1E5A-C401-4D5B-9690-29EB2BE98F34}"/>
              </a:ext>
            </a:extLst>
          </p:cNvPr>
          <p:cNvSpPr/>
          <p:nvPr/>
        </p:nvSpPr>
        <p:spPr>
          <a:xfrm>
            <a:off x="900769" y="3763075"/>
            <a:ext cx="869156" cy="45719"/>
          </a:xfrm>
          <a:prstGeom prst="rect">
            <a:avLst/>
          </a:prstGeom>
          <a:solidFill>
            <a:srgbClr val="9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E230F3-FB6F-4C0A-9138-A2223335BC85}"/>
              </a:ext>
            </a:extLst>
          </p:cNvPr>
          <p:cNvSpPr txBox="1"/>
          <p:nvPr/>
        </p:nvSpPr>
        <p:spPr>
          <a:xfrm>
            <a:off x="3495139" y="3286021"/>
            <a:ext cx="24716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243F95-31A2-48FE-AC5C-702A6788BF21}"/>
              </a:ext>
            </a:extLst>
          </p:cNvPr>
          <p:cNvSpPr/>
          <p:nvPr/>
        </p:nvSpPr>
        <p:spPr>
          <a:xfrm>
            <a:off x="3557708" y="3763075"/>
            <a:ext cx="869156" cy="45719"/>
          </a:xfrm>
          <a:prstGeom prst="rect">
            <a:avLst/>
          </a:prstGeom>
          <a:solidFill>
            <a:srgbClr val="9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702D71-B1A6-4BE4-9073-A232130BD864}"/>
              </a:ext>
            </a:extLst>
          </p:cNvPr>
          <p:cNvSpPr txBox="1"/>
          <p:nvPr/>
        </p:nvSpPr>
        <p:spPr>
          <a:xfrm>
            <a:off x="7928649" y="3309660"/>
            <a:ext cx="24716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Ruby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2E24DF-4FC8-4F6E-ABDA-1DC1C192415A}"/>
              </a:ext>
            </a:extLst>
          </p:cNvPr>
          <p:cNvSpPr/>
          <p:nvPr/>
        </p:nvSpPr>
        <p:spPr>
          <a:xfrm>
            <a:off x="8042018" y="3786714"/>
            <a:ext cx="869156" cy="45719"/>
          </a:xfrm>
          <a:prstGeom prst="rect">
            <a:avLst/>
          </a:prstGeom>
          <a:solidFill>
            <a:srgbClr val="9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176227-43C4-467E-8500-9806D771067D}"/>
              </a:ext>
            </a:extLst>
          </p:cNvPr>
          <p:cNvSpPr txBox="1"/>
          <p:nvPr/>
        </p:nvSpPr>
        <p:spPr>
          <a:xfrm>
            <a:off x="752475" y="5618493"/>
            <a:ext cx="24716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hu-HU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NectarJS</a:t>
            </a: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926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8" y="2090172"/>
            <a:ext cx="998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Színezési probléma.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 valami félremegy, akkor alvilági mennyiségű hibaüzenet az eredmény.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Async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metódust csak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asyncből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lehet hívni.</a:t>
            </a:r>
          </a:p>
        </p:txBody>
      </p:sp>
    </p:spTree>
    <p:extLst>
      <p:ext uri="{BB962C8B-B14F-4D97-AF65-F5344CB8AC3E}">
        <p14:creationId xmlns:p14="http://schemas.microsoft.com/office/powerpoint/2010/main" val="24285841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6F881A-1B0D-4D73-8A9D-BD70E987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34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117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Olyan kód, aminek a kimenete kód.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Metaprogramozás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!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Makró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107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117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Olyan kód, aminek a kimenete kód.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Metaprogramozás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!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800100" y="3462634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Csökkenthető vele a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repetíció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olvashatóbbá tehető a kód.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Makró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370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Makró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22F91FD2-28DC-44AE-BAA4-CB38FC8C6CF2}"/>
              </a:ext>
            </a:extLst>
          </p:cNvPr>
          <p:cNvSpPr txBox="1"/>
          <p:nvPr/>
        </p:nvSpPr>
        <p:spPr>
          <a:xfrm>
            <a:off x="952500" y="36275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macro-02.rs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161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8" y="2090172"/>
            <a:ext cx="998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 makró más szintaxissal bír.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DE27CEBB-917F-4F17-9591-FE042762CBD9}"/>
              </a:ext>
            </a:extLst>
          </p:cNvPr>
          <p:cNvSpPr txBox="1"/>
          <p:nvPr/>
        </p:nvSpPr>
        <p:spPr>
          <a:xfrm>
            <a:off x="1596706" y="2644170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 IDE semmit nem tud segíteni.</a:t>
            </a:r>
          </a:p>
        </p:txBody>
      </p:sp>
    </p:spTree>
    <p:extLst>
      <p:ext uri="{BB962C8B-B14F-4D97-AF65-F5344CB8AC3E}">
        <p14:creationId xmlns:p14="http://schemas.microsoft.com/office/powerpoint/2010/main" val="4352570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8" y="2090172"/>
            <a:ext cx="998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 makró más szintaxissal bír.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DE27CEBB-917F-4F17-9591-FE042762CBD9}"/>
              </a:ext>
            </a:extLst>
          </p:cNvPr>
          <p:cNvSpPr txBox="1"/>
          <p:nvPr/>
        </p:nvSpPr>
        <p:spPr>
          <a:xfrm>
            <a:off x="1596706" y="2644170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 IDE semmit nem tud segíteni.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ADBA79CB-3811-47E3-BD80-69392D45ED4A}"/>
              </a:ext>
            </a:extLst>
          </p:cNvPr>
          <p:cNvSpPr txBox="1"/>
          <p:nvPr/>
        </p:nvSpPr>
        <p:spPr>
          <a:xfrm>
            <a:off x="800098" y="3787684"/>
            <a:ext cx="9795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Makrót implementálni embert próbáló.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6E67FC41-E1EB-4046-AA92-84E681F59DB2}"/>
              </a:ext>
            </a:extLst>
          </p:cNvPr>
          <p:cNvSpPr txBox="1"/>
          <p:nvPr/>
        </p:nvSpPr>
        <p:spPr>
          <a:xfrm>
            <a:off x="1596706" y="4341682"/>
            <a:ext cx="922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Egészen más a szintaxisuk, mint a hagyományos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Rust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kódnak.</a:t>
            </a:r>
          </a:p>
        </p:txBody>
      </p:sp>
    </p:spTree>
    <p:extLst>
      <p:ext uri="{BB962C8B-B14F-4D97-AF65-F5344CB8AC3E}">
        <p14:creationId xmlns:p14="http://schemas.microsoft.com/office/powerpoint/2010/main" val="5281617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99C474-DA33-476A-812B-61520CD4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750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1170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Van hivatalos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registry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crates.io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 és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package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manager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cargo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1892894" y="3924299"/>
            <a:ext cx="6613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Egyik sincs magánkézben (</a:t>
            </a:r>
            <a:r>
              <a:rPr lang="hu-HU" sz="3000" dirty="0" err="1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npmjs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…).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Crate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381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1170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Van hivatalos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registry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crates.io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 és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package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manager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cargo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1892894" y="3924299"/>
            <a:ext cx="6613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Egyik sincs magánkézben (</a:t>
            </a:r>
            <a:r>
              <a:rPr lang="hu-HU" sz="3000" dirty="0" err="1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npmjs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…).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Crate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97EC9802-EF8D-4E2F-A41C-47C6F4FE0A45}"/>
              </a:ext>
            </a:extLst>
          </p:cNvPr>
          <p:cNvSpPr txBox="1"/>
          <p:nvPr/>
        </p:nvSpPr>
        <p:spPr>
          <a:xfrm>
            <a:off x="800100" y="4478297"/>
            <a:ext cx="1117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Semver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-alapú függőségkezelés.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2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E1511C-A9FE-4165-8495-AA41320F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57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1170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Van hivatalos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registry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crates.io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 és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package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manager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cargo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1892894" y="3924299"/>
            <a:ext cx="6613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Egyik sincs magánkézben (</a:t>
            </a:r>
            <a:r>
              <a:rPr lang="hu-HU" sz="3000" dirty="0" err="1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npmjs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…).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Crate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97EC9802-EF8D-4E2F-A41C-47C6F4FE0A45}"/>
              </a:ext>
            </a:extLst>
          </p:cNvPr>
          <p:cNvSpPr txBox="1"/>
          <p:nvPr/>
        </p:nvSpPr>
        <p:spPr>
          <a:xfrm>
            <a:off x="800100" y="4478297"/>
            <a:ext cx="1117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Semver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-alapú függőségkezelés.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84EE713-C64D-4132-9148-C48BFE4090CE}"/>
              </a:ext>
            </a:extLst>
          </p:cNvPr>
          <p:cNvSpPr txBox="1"/>
          <p:nvPr/>
        </p:nvSpPr>
        <p:spPr>
          <a:xfrm>
            <a:off x="800100" y="5032295"/>
            <a:ext cx="1117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Opcionális „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” függőségek.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906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1170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Van hivatalos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registry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crates.io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 és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package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manager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cargo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1892894" y="3924299"/>
            <a:ext cx="6613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Egyik sincs magánkézben (</a:t>
            </a:r>
            <a:r>
              <a:rPr lang="hu-HU" sz="3000" dirty="0" err="1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npmjs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…).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Crate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97EC9802-EF8D-4E2F-A41C-47C6F4FE0A45}"/>
              </a:ext>
            </a:extLst>
          </p:cNvPr>
          <p:cNvSpPr txBox="1"/>
          <p:nvPr/>
        </p:nvSpPr>
        <p:spPr>
          <a:xfrm>
            <a:off x="800100" y="4478297"/>
            <a:ext cx="1117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Semver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-alapú függőségkezelés.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84EE713-C64D-4132-9148-C48BFE4090CE}"/>
              </a:ext>
            </a:extLst>
          </p:cNvPr>
          <p:cNvSpPr txBox="1"/>
          <p:nvPr/>
        </p:nvSpPr>
        <p:spPr>
          <a:xfrm>
            <a:off x="800100" y="5032295"/>
            <a:ext cx="1117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Opcionális „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” függőségek.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D67FAE9E-BDFC-4C36-BBE7-49A51DD3F51B}"/>
              </a:ext>
            </a:extLst>
          </p:cNvPr>
          <p:cNvSpPr txBox="1"/>
          <p:nvPr/>
        </p:nvSpPr>
        <p:spPr>
          <a:xfrm>
            <a:off x="800100" y="5586293"/>
            <a:ext cx="111709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Beépített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multi-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crate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monorepo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 projekt támogatás.</a:t>
            </a:r>
            <a:endParaRPr lang="hu-HU" sz="3000" dirty="0">
              <a:solidFill>
                <a:srgbClr val="317067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409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Kedvenc </a:t>
            </a:r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crate-jeim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187512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tokio</a:t>
            </a:r>
            <a:endParaRPr lang="hu-HU" sz="3000" dirty="0">
              <a:solidFill>
                <a:srgbClr val="62BAAD"/>
              </a:solidFill>
              <a:latin typeface="IBM Plex Mono" panose="020B0509050203000203" pitchFamily="49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EB82E699-E208-4397-9330-A42651FECA24}"/>
              </a:ext>
            </a:extLst>
          </p:cNvPr>
          <p:cNvSpPr txBox="1"/>
          <p:nvPr/>
        </p:nvSpPr>
        <p:spPr>
          <a:xfrm>
            <a:off x="1892894" y="2360814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Talán a legjobb aszinkron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runtime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csomó-csomó extra funkcionalitással.</a:t>
            </a:r>
          </a:p>
        </p:txBody>
      </p:sp>
    </p:spTree>
    <p:extLst>
      <p:ext uri="{BB962C8B-B14F-4D97-AF65-F5344CB8AC3E}">
        <p14:creationId xmlns:p14="http://schemas.microsoft.com/office/powerpoint/2010/main" val="26091729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Kedvenc </a:t>
            </a:r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crate-jeim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187512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tokio</a:t>
            </a:r>
            <a:endParaRPr lang="hu-HU" sz="3000" dirty="0">
              <a:solidFill>
                <a:srgbClr val="62BAAD"/>
              </a:solidFill>
              <a:latin typeface="IBM Plex Mono" panose="020B0509050203000203" pitchFamily="49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EB82E699-E208-4397-9330-A42651FECA24}"/>
              </a:ext>
            </a:extLst>
          </p:cNvPr>
          <p:cNvSpPr txBox="1"/>
          <p:nvPr/>
        </p:nvSpPr>
        <p:spPr>
          <a:xfrm>
            <a:off x="1892894" y="2360814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Talán a legjobb aszinkron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runtime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csomó-csomó extra funkcionalitással.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D08357B-38B6-4029-8B1A-4BBEE3CEAE01}"/>
              </a:ext>
            </a:extLst>
          </p:cNvPr>
          <p:cNvSpPr txBox="1"/>
          <p:nvPr/>
        </p:nvSpPr>
        <p:spPr>
          <a:xfrm>
            <a:off x="952500" y="358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thiserror</a:t>
            </a:r>
            <a:r>
              <a:rPr lang="hu-HU" sz="3000" dirty="0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anyhow</a:t>
            </a:r>
            <a:endParaRPr lang="hu-HU" sz="3000" dirty="0">
              <a:solidFill>
                <a:srgbClr val="62BAAD"/>
              </a:solidFill>
              <a:latin typeface="IBM Plex Mono" panose="020B0509050203000203" pitchFamily="49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136FFFA3-F4F3-4BFE-91F8-2FE3EDA86FFA}"/>
              </a:ext>
            </a:extLst>
          </p:cNvPr>
          <p:cNvSpPr txBox="1"/>
          <p:nvPr/>
        </p:nvSpPr>
        <p:spPr>
          <a:xfrm>
            <a:off x="1892894" y="4070854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Számomra elképzelhetetlen ezek nélkül a hibakezelés.</a:t>
            </a:r>
          </a:p>
        </p:txBody>
      </p:sp>
    </p:spTree>
    <p:extLst>
      <p:ext uri="{BB962C8B-B14F-4D97-AF65-F5344CB8AC3E}">
        <p14:creationId xmlns:p14="http://schemas.microsoft.com/office/powerpoint/2010/main" val="28006352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Kedvenc </a:t>
            </a:r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crate-jeim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187512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tokio</a:t>
            </a:r>
            <a:endParaRPr lang="hu-HU" sz="3000" dirty="0">
              <a:solidFill>
                <a:srgbClr val="62BAAD"/>
              </a:solidFill>
              <a:latin typeface="IBM Plex Mono" panose="020B0509050203000203" pitchFamily="49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EB82E699-E208-4397-9330-A42651FECA24}"/>
              </a:ext>
            </a:extLst>
          </p:cNvPr>
          <p:cNvSpPr txBox="1"/>
          <p:nvPr/>
        </p:nvSpPr>
        <p:spPr>
          <a:xfrm>
            <a:off x="1892894" y="2360814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Talán a legjobb aszinkron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runtime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csomó-csomó extra funkcionalitással.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D08357B-38B6-4029-8B1A-4BBEE3CEAE01}"/>
              </a:ext>
            </a:extLst>
          </p:cNvPr>
          <p:cNvSpPr txBox="1"/>
          <p:nvPr/>
        </p:nvSpPr>
        <p:spPr>
          <a:xfrm>
            <a:off x="952500" y="358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thiserror</a:t>
            </a:r>
            <a:r>
              <a:rPr lang="hu-HU" sz="3000" dirty="0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anyhow</a:t>
            </a:r>
            <a:endParaRPr lang="hu-HU" sz="3000" dirty="0">
              <a:solidFill>
                <a:srgbClr val="62BAAD"/>
              </a:solidFill>
              <a:latin typeface="IBM Plex Mono" panose="020B0509050203000203" pitchFamily="49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136FFFA3-F4F3-4BFE-91F8-2FE3EDA86FFA}"/>
              </a:ext>
            </a:extLst>
          </p:cNvPr>
          <p:cNvSpPr txBox="1"/>
          <p:nvPr/>
        </p:nvSpPr>
        <p:spPr>
          <a:xfrm>
            <a:off x="1892894" y="4070854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Számomra elképzelhetetlen ezek nélkül a hibakezelés.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84133031-662F-4C6E-9F3B-6D722A76A580}"/>
              </a:ext>
            </a:extLst>
          </p:cNvPr>
          <p:cNvSpPr txBox="1"/>
          <p:nvPr/>
        </p:nvSpPr>
        <p:spPr>
          <a:xfrm>
            <a:off x="952500" y="529520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62BAAD"/>
                </a:solidFill>
                <a:latin typeface="IBM Plex Mono" panose="020B0509050203000203" pitchFamily="49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serde</a:t>
            </a:r>
            <a:endParaRPr lang="hu-HU" sz="3000" dirty="0">
              <a:solidFill>
                <a:srgbClr val="62BAAD"/>
              </a:solidFill>
              <a:latin typeface="IBM Plex Mono" panose="020B0509050203000203" pitchFamily="49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Szövegdoboz 7">
            <a:extLst>
              <a:ext uri="{FF2B5EF4-FFF2-40B4-BE49-F238E27FC236}">
                <a16:creationId xmlns:a16="http://schemas.microsoft.com/office/drawing/2014/main" id="{23BF64EA-5D5A-499C-8DC3-D677DC1A7F94}"/>
              </a:ext>
            </a:extLst>
          </p:cNvPr>
          <p:cNvSpPr txBox="1"/>
          <p:nvPr/>
        </p:nvSpPr>
        <p:spPr>
          <a:xfrm>
            <a:off x="1892894" y="5780894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Flexibilis, formátumfüggetlen (de)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szerializáció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6527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8" y="2090172"/>
            <a:ext cx="998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Kevés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crate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DE27CEBB-917F-4F17-9591-FE042762CBD9}"/>
              </a:ext>
            </a:extLst>
          </p:cNvPr>
          <p:cNvSpPr txBox="1"/>
          <p:nvPr/>
        </p:nvSpPr>
        <p:spPr>
          <a:xfrm>
            <a:off x="1596706" y="2644170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legtöbb feladatra csak 1-2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crate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áll rendelkezésre.</a:t>
            </a:r>
          </a:p>
        </p:txBody>
      </p:sp>
    </p:spTree>
    <p:extLst>
      <p:ext uri="{BB962C8B-B14F-4D97-AF65-F5344CB8AC3E}">
        <p14:creationId xmlns:p14="http://schemas.microsoft.com/office/powerpoint/2010/main" val="27920113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8" y="2090172"/>
            <a:ext cx="99881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Kevés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crate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DE27CEBB-917F-4F17-9591-FE042762CBD9}"/>
              </a:ext>
            </a:extLst>
          </p:cNvPr>
          <p:cNvSpPr txBox="1"/>
          <p:nvPr/>
        </p:nvSpPr>
        <p:spPr>
          <a:xfrm>
            <a:off x="1596706" y="2644170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legtöbb feladatra csak 1-2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crate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áll rendelkezésre.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ADBA79CB-3811-47E3-BD80-69392D45ED4A}"/>
              </a:ext>
            </a:extLst>
          </p:cNvPr>
          <p:cNvSpPr txBox="1"/>
          <p:nvPr/>
        </p:nvSpPr>
        <p:spPr>
          <a:xfrm>
            <a:off x="800098" y="3787684"/>
            <a:ext cx="97951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Számos alapvető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crate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hiányzik/elégtelen.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6E67FC41-E1EB-4046-AA92-84E681F59DB2}"/>
              </a:ext>
            </a:extLst>
          </p:cNvPr>
          <p:cNvSpPr txBox="1"/>
          <p:nvPr/>
        </p:nvSpPr>
        <p:spPr>
          <a:xfrm>
            <a:off x="1596706" y="4341682"/>
            <a:ext cx="922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Például konfiguráció-kezelés vagy</a:t>
            </a:r>
            <a:b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runtime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metrikák kezelése.</a:t>
            </a:r>
          </a:p>
        </p:txBody>
      </p:sp>
    </p:spTree>
    <p:extLst>
      <p:ext uri="{BB962C8B-B14F-4D97-AF65-F5344CB8AC3E}">
        <p14:creationId xmlns:p14="http://schemas.microsoft.com/office/powerpoint/2010/main" val="349988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457CBA-8B9B-49F9-8633-1F2BA483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2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80A2F0-F837-4F7A-98B9-F685CEBD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731562" y="3036585"/>
            <a:ext cx="9962479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Még csak most indultunk el!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762000" y="3785377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502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703160"/>
            <a:ext cx="3325910" cy="78483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Kapcsolat</a:t>
            </a:r>
          </a:p>
        </p:txBody>
      </p:sp>
      <p:sp>
        <p:nvSpPr>
          <p:cNvPr id="9" name="Tartalom helye 5">
            <a:extLst>
              <a:ext uri="{FF2B5EF4-FFF2-40B4-BE49-F238E27FC236}">
                <a16:creationId xmlns:a16="http://schemas.microsoft.com/office/drawing/2014/main" id="{91AE3D0B-79A9-400E-8B5C-B1881FAC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625"/>
            <a:ext cx="4841147" cy="5178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cap="small" dirty="0">
                <a:latin typeface="SlabTallX-Medium" panose="0200060305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Prezentáció, kódrészletek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1483024" y="2573524"/>
            <a:ext cx="6310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bit.ly/a-jo-a-rust-es-a-csuf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7A4907CD-E7A9-4BAA-B797-6EF13B9F9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031" y="2055625"/>
            <a:ext cx="2327945" cy="2327945"/>
          </a:xfrm>
          <a:prstGeom prst="rect">
            <a:avLst/>
          </a:prstGeom>
        </p:spPr>
      </p:pic>
      <p:sp>
        <p:nvSpPr>
          <p:cNvPr id="19" name="Tartalom helye 5">
            <a:extLst>
              <a:ext uri="{FF2B5EF4-FFF2-40B4-BE49-F238E27FC236}">
                <a16:creationId xmlns:a16="http://schemas.microsoft.com/office/drawing/2014/main" id="{365F4169-AC3A-4858-8EFD-9A03132A7255}"/>
              </a:ext>
            </a:extLst>
          </p:cNvPr>
          <p:cNvSpPr txBox="1">
            <a:spLocks/>
          </p:cNvSpPr>
          <p:nvPr/>
        </p:nvSpPr>
        <p:spPr>
          <a:xfrm>
            <a:off x="800100" y="4495752"/>
            <a:ext cx="4841147" cy="5178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latin typeface="SlabTallX-Medium" panose="0200060305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Email, GitHub</a:t>
            </a:r>
          </a:p>
        </p:txBody>
      </p:sp>
      <p:sp>
        <p:nvSpPr>
          <p:cNvPr id="20" name="Szövegdoboz 7">
            <a:extLst>
              <a:ext uri="{FF2B5EF4-FFF2-40B4-BE49-F238E27FC236}">
                <a16:creationId xmlns:a16="http://schemas.microsoft.com/office/drawing/2014/main" id="{2FF4B3D6-1282-4303-A3FF-CAB6856899F7}"/>
              </a:ext>
            </a:extLst>
          </p:cNvPr>
          <p:cNvSpPr txBox="1"/>
          <p:nvPr/>
        </p:nvSpPr>
        <p:spPr>
          <a:xfrm>
            <a:off x="1444924" y="5013651"/>
            <a:ext cx="6310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attila.bagossy@perfinal.com</a:t>
            </a:r>
          </a:p>
        </p:txBody>
      </p:sp>
      <p:sp>
        <p:nvSpPr>
          <p:cNvPr id="21" name="Szövegdoboz 7">
            <a:extLst>
              <a:ext uri="{FF2B5EF4-FFF2-40B4-BE49-F238E27FC236}">
                <a16:creationId xmlns:a16="http://schemas.microsoft.com/office/drawing/2014/main" id="{673F9484-7301-440B-9164-AA9CF993F499}"/>
              </a:ext>
            </a:extLst>
          </p:cNvPr>
          <p:cNvSpPr txBox="1"/>
          <p:nvPr/>
        </p:nvSpPr>
        <p:spPr>
          <a:xfrm>
            <a:off x="1444924" y="5490705"/>
            <a:ext cx="6310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github.com/battila7</a:t>
            </a:r>
          </a:p>
        </p:txBody>
      </p:sp>
    </p:spTree>
    <p:extLst>
      <p:ext uri="{BB962C8B-B14F-4D97-AF65-F5344CB8AC3E}">
        <p14:creationId xmlns:p14="http://schemas.microsoft.com/office/powerpoint/2010/main" val="64594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9191188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Az Elhatározás Óceánja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B810A634-4F18-43CE-9146-6FD0811F7A51}"/>
              </a:ext>
            </a:extLst>
          </p:cNvPr>
          <p:cNvSpPr txBox="1"/>
          <p:nvPr/>
        </p:nvSpPr>
        <p:spPr>
          <a:xfrm>
            <a:off x="838200" y="2055624"/>
            <a:ext cx="8289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Bevezetni egy új könyvtárat, keretrendszert, szolgáltatást (</a:t>
            </a:r>
            <a:r>
              <a:rPr lang="hu-HU" sz="3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XaaS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hatalmas 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kockázat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0909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9191188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Az Elhatározás Óceánja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B810A634-4F18-43CE-9146-6FD0811F7A51}"/>
              </a:ext>
            </a:extLst>
          </p:cNvPr>
          <p:cNvSpPr txBox="1"/>
          <p:nvPr/>
        </p:nvSpPr>
        <p:spPr>
          <a:xfrm>
            <a:off x="838200" y="2055624"/>
            <a:ext cx="8289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Bevezetni egy új könyvtárat, keretrendszert, szolgáltatást (</a:t>
            </a:r>
            <a:r>
              <a:rPr lang="hu-HU" sz="3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XaaS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hatalmas 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kockázat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5" name="Szövegdoboz 7">
            <a:extLst>
              <a:ext uri="{FF2B5EF4-FFF2-40B4-BE49-F238E27FC236}">
                <a16:creationId xmlns:a16="http://schemas.microsoft.com/office/drawing/2014/main" id="{2482E6F7-0A08-437B-9FF9-B10061540AE3}"/>
              </a:ext>
            </a:extLst>
          </p:cNvPr>
          <p:cNvSpPr txBox="1"/>
          <p:nvPr/>
        </p:nvSpPr>
        <p:spPr>
          <a:xfrm>
            <a:off x="838200" y="3430719"/>
            <a:ext cx="8289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mekkora kockázat új 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nyelvet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bevezetni?</a:t>
            </a:r>
          </a:p>
        </p:txBody>
      </p:sp>
    </p:spTree>
    <p:extLst>
      <p:ext uri="{BB962C8B-B14F-4D97-AF65-F5344CB8AC3E}">
        <p14:creationId xmlns:p14="http://schemas.microsoft.com/office/powerpoint/2010/main" val="1941165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DF761-68DE-4272-BF3E-538D9E635657}"/>
              </a:ext>
            </a:extLst>
          </p:cNvPr>
          <p:cNvSpPr/>
          <p:nvPr/>
        </p:nvSpPr>
        <p:spPr>
          <a:xfrm>
            <a:off x="0" y="4598187"/>
            <a:ext cx="12192000" cy="2259813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9191188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Az Elhatározás Óceánja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B810A634-4F18-43CE-9146-6FD0811F7A51}"/>
              </a:ext>
            </a:extLst>
          </p:cNvPr>
          <p:cNvSpPr txBox="1"/>
          <p:nvPr/>
        </p:nvSpPr>
        <p:spPr>
          <a:xfrm>
            <a:off x="838200" y="2055624"/>
            <a:ext cx="8289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Bevezetni egy új könyvtárat, keretrendszert, szolgáltatást (</a:t>
            </a:r>
            <a:r>
              <a:rPr lang="hu-HU" sz="3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XaaS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hatalmas 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kockázat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5" name="Szövegdoboz 7">
            <a:extLst>
              <a:ext uri="{FF2B5EF4-FFF2-40B4-BE49-F238E27FC236}">
                <a16:creationId xmlns:a16="http://schemas.microsoft.com/office/drawing/2014/main" id="{2482E6F7-0A08-437B-9FF9-B10061540AE3}"/>
              </a:ext>
            </a:extLst>
          </p:cNvPr>
          <p:cNvSpPr txBox="1"/>
          <p:nvPr/>
        </p:nvSpPr>
        <p:spPr>
          <a:xfrm>
            <a:off x="838200" y="3430719"/>
            <a:ext cx="8289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mekkora kockázat új 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nyelvet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bevezetni?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4BC2D33D-7E03-45E8-98D0-41D773CF3DAD}"/>
              </a:ext>
            </a:extLst>
          </p:cNvPr>
          <p:cNvSpPr txBox="1"/>
          <p:nvPr/>
        </p:nvSpPr>
        <p:spPr>
          <a:xfrm>
            <a:off x="838200" y="5451094"/>
            <a:ext cx="8289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Pont ezért kell egy </a:t>
            </a:r>
            <a:r>
              <a:rPr lang="hu-HU" sz="3000" b="1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óceánon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átkelni hozzá.</a:t>
            </a:r>
          </a:p>
        </p:txBody>
      </p:sp>
    </p:spTree>
    <p:extLst>
      <p:ext uri="{BB962C8B-B14F-4D97-AF65-F5344CB8AC3E}">
        <p14:creationId xmlns:p14="http://schemas.microsoft.com/office/powerpoint/2010/main" val="94957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D39070-80F0-4A95-A949-BF624BB6E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9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4B87E1-4569-485B-94B7-26CCD855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CF828927-19D2-4235-A535-7060A71B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070350"/>
            <a:ext cx="2867025" cy="191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CB5944-12BD-4D1C-A499-82A6ED340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589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007EE75-E32C-4ED6-8444-02E592DE60E3}"/>
              </a:ext>
            </a:extLst>
          </p:cNvPr>
          <p:cNvGrpSpPr/>
          <p:nvPr/>
        </p:nvGrpSpPr>
        <p:grpSpPr>
          <a:xfrm>
            <a:off x="4627542" y="962636"/>
            <a:ext cx="7004807" cy="4932727"/>
            <a:chOff x="4627542" y="962636"/>
            <a:chExt cx="7004807" cy="493272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5D8FF9-2D15-4854-9562-069AE4E31DF4}"/>
                </a:ext>
              </a:extLst>
            </p:cNvPr>
            <p:cNvSpPr/>
            <p:nvPr/>
          </p:nvSpPr>
          <p:spPr>
            <a:xfrm>
              <a:off x="4627542" y="962636"/>
              <a:ext cx="7004807" cy="4932727"/>
            </a:xfrm>
            <a:prstGeom prst="rect">
              <a:avLst/>
            </a:prstGeom>
            <a:solidFill>
              <a:srgbClr val="317067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B1099D-69A5-44AD-A943-3D3943A0BB9D}"/>
                </a:ext>
              </a:extLst>
            </p:cNvPr>
            <p:cNvSpPr txBox="1"/>
            <p:nvPr/>
          </p:nvSpPr>
          <p:spPr>
            <a:xfrm>
              <a:off x="4793041" y="1031846"/>
              <a:ext cx="17839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4000" dirty="0" err="1">
                  <a:solidFill>
                    <a:srgbClr val="FBF8ED"/>
                  </a:solidFill>
                  <a:latin typeface="Regulators" pitchFamily="2" charset="0"/>
                </a:rPr>
                <a:t>Rust</a:t>
              </a:r>
              <a:endParaRPr lang="en-US" sz="4000" dirty="0">
                <a:solidFill>
                  <a:srgbClr val="FBF8ED"/>
                </a:solidFill>
                <a:latin typeface="Regulators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267C0B-6E76-4BBE-9491-0F9E9185FCA9}"/>
                </a:ext>
              </a:extLst>
            </p:cNvPr>
            <p:cNvSpPr/>
            <p:nvPr/>
          </p:nvSpPr>
          <p:spPr>
            <a:xfrm>
              <a:off x="4793041" y="1667656"/>
              <a:ext cx="2185588" cy="72076"/>
            </a:xfrm>
            <a:prstGeom prst="rect">
              <a:avLst/>
            </a:prstGeom>
            <a:solidFill>
              <a:srgbClr val="9E3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E3C3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8F6373-ED07-4A3A-A3C7-03C213BC9F4C}"/>
                </a:ext>
              </a:extLst>
            </p:cNvPr>
            <p:cNvSpPr txBox="1"/>
            <p:nvPr/>
          </p:nvSpPr>
          <p:spPr>
            <a:xfrm>
              <a:off x="5075700" y="3694475"/>
              <a:ext cx="4504888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„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Rewrite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it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in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Rust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.”</a:t>
              </a:r>
              <a:endParaRPr lang="en-US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A20B6B-7FCB-4E71-8565-66278DE7D78B}"/>
                </a:ext>
              </a:extLst>
            </p:cNvPr>
            <p:cNvSpPr txBox="1"/>
            <p:nvPr/>
          </p:nvSpPr>
          <p:spPr>
            <a:xfrm>
              <a:off x="5167836" y="1913777"/>
              <a:ext cx="4504888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Fearless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concurrency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BFD460-E6CD-4404-B150-8A60380F2324}"/>
                </a:ext>
              </a:extLst>
            </p:cNvPr>
            <p:cNvSpPr txBox="1"/>
            <p:nvPr/>
          </p:nvSpPr>
          <p:spPr>
            <a:xfrm>
              <a:off x="5185616" y="4594376"/>
              <a:ext cx="5461014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Háború a fordítóval.</a:t>
              </a:r>
              <a:endParaRPr lang="en-US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474E5E-AAC1-404A-87CF-10BA21DF8675}"/>
                </a:ext>
              </a:extLst>
            </p:cNvPr>
            <p:cNvSpPr txBox="1"/>
            <p:nvPr/>
          </p:nvSpPr>
          <p:spPr>
            <a:xfrm>
              <a:off x="5164752" y="3257177"/>
              <a:ext cx="5922410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Steve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Klabnik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Yoshua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Wuyts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David Tolnay. </a:t>
              </a:r>
              <a:endParaRPr lang="en-US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698667-D204-4D75-AC9D-D67AC16A194F}"/>
                </a:ext>
              </a:extLst>
            </p:cNvPr>
            <p:cNvSpPr txBox="1"/>
            <p:nvPr/>
          </p:nvSpPr>
          <p:spPr>
            <a:xfrm>
              <a:off x="5167836" y="2357276"/>
              <a:ext cx="6299914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Nincs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memory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leak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nincs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segfault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endParaRPr lang="en-US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E7CAAA-2625-4C9E-920D-AB994A5A68C7}"/>
                </a:ext>
              </a:extLst>
            </p:cNvPr>
            <p:cNvSpPr txBox="1"/>
            <p:nvPr/>
          </p:nvSpPr>
          <p:spPr>
            <a:xfrm>
              <a:off x="5164752" y="2804126"/>
              <a:ext cx="6299914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Tokio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és kiváló </a:t>
              </a:r>
              <a:r>
                <a:rPr lang="hu-HU" sz="2250" dirty="0" err="1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async</a:t>
              </a:r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E8759F-2FAF-4FB5-87D2-72BBFB732CA0}"/>
                </a:ext>
              </a:extLst>
            </p:cNvPr>
            <p:cNvSpPr txBox="1"/>
            <p:nvPr/>
          </p:nvSpPr>
          <p:spPr>
            <a:xfrm>
              <a:off x="5185616" y="5052168"/>
              <a:ext cx="5461014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250" dirty="0">
                  <a:solidFill>
                    <a:srgbClr val="FBF8E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Viszonylag fiatal, kiforratlan itt-ott.</a:t>
              </a:r>
              <a:endParaRPr lang="en-US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0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849 -0.20556 L 3.54167E-6 -3.703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4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375 0 L 3.125E-6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29344E-17 L -0.26719 -0.203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4B87E1-4569-485B-94B7-26CCD855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4A6A62-1811-4AA6-8AB8-34347790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8591" y="3844208"/>
            <a:ext cx="1404842" cy="191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CB5944-12BD-4D1C-A499-82A6ED340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589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B5D8FF9-2D15-4854-9562-069AE4E31DF4}"/>
              </a:ext>
            </a:extLst>
          </p:cNvPr>
          <p:cNvSpPr/>
          <p:nvPr/>
        </p:nvSpPr>
        <p:spPr>
          <a:xfrm>
            <a:off x="4627542" y="962636"/>
            <a:ext cx="7004807" cy="4932727"/>
          </a:xfrm>
          <a:prstGeom prst="rect">
            <a:avLst/>
          </a:prstGeom>
          <a:solidFill>
            <a:srgbClr val="317067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1099D-69A5-44AD-A943-3D3943A0BB9D}"/>
              </a:ext>
            </a:extLst>
          </p:cNvPr>
          <p:cNvSpPr txBox="1"/>
          <p:nvPr/>
        </p:nvSpPr>
        <p:spPr>
          <a:xfrm>
            <a:off x="4793041" y="1031846"/>
            <a:ext cx="178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rgbClr val="FBF8ED"/>
                </a:solidFill>
                <a:latin typeface="Regulators" pitchFamily="2" charset="0"/>
              </a:rPr>
              <a:t>Go</a:t>
            </a:r>
            <a:endParaRPr lang="en-US" sz="4000" dirty="0">
              <a:solidFill>
                <a:srgbClr val="FBF8ED"/>
              </a:solidFill>
              <a:latin typeface="Regulator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267C0B-6E76-4BBE-9491-0F9E9185FCA9}"/>
              </a:ext>
            </a:extLst>
          </p:cNvPr>
          <p:cNvSpPr/>
          <p:nvPr/>
        </p:nvSpPr>
        <p:spPr>
          <a:xfrm>
            <a:off x="4793041" y="1667656"/>
            <a:ext cx="2185588" cy="72076"/>
          </a:xfrm>
          <a:prstGeom prst="rect">
            <a:avLst/>
          </a:prstGeom>
          <a:solidFill>
            <a:srgbClr val="9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20B6B-7FCB-4E71-8565-66278DE7D78B}"/>
              </a:ext>
            </a:extLst>
          </p:cNvPr>
          <p:cNvSpPr txBox="1"/>
          <p:nvPr/>
        </p:nvSpPr>
        <p:spPr>
          <a:xfrm>
            <a:off x="5167836" y="1913777"/>
            <a:ext cx="547879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Egyszerű, könnyen tanulható nyelv.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D460-E6CD-4404-B150-8A60380F2324}"/>
              </a:ext>
            </a:extLst>
          </p:cNvPr>
          <p:cNvSpPr txBox="1"/>
          <p:nvPr/>
        </p:nvSpPr>
        <p:spPr>
          <a:xfrm>
            <a:off x="5185616" y="4594376"/>
            <a:ext cx="54610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Nincsenek generikusok.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74E5E-AAC1-404A-87CF-10BA21DF8675}"/>
              </a:ext>
            </a:extLst>
          </p:cNvPr>
          <p:cNvSpPr txBox="1"/>
          <p:nvPr/>
        </p:nvSpPr>
        <p:spPr>
          <a:xfrm>
            <a:off x="5164752" y="3257177"/>
            <a:ext cx="592241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 Pike.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698667-D204-4D75-AC9D-D67AC16A194F}"/>
              </a:ext>
            </a:extLst>
          </p:cNvPr>
          <p:cNvSpPr txBox="1"/>
          <p:nvPr/>
        </p:nvSpPr>
        <p:spPr>
          <a:xfrm>
            <a:off x="5167836" y="2357276"/>
            <a:ext cx="62999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Goroutine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-ok és 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channelek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E7CAAA-2625-4C9E-920D-AB994A5A68C7}"/>
              </a:ext>
            </a:extLst>
          </p:cNvPr>
          <p:cNvSpPr txBox="1"/>
          <p:nvPr/>
        </p:nvSpPr>
        <p:spPr>
          <a:xfrm>
            <a:off x="5164752" y="2804126"/>
            <a:ext cx="62999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Rengeteg népszerű eszköz készült Go-ban.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E8759F-2FAF-4FB5-87D2-72BBFB732CA0}"/>
              </a:ext>
            </a:extLst>
          </p:cNvPr>
          <p:cNvSpPr txBox="1"/>
          <p:nvPr/>
        </p:nvSpPr>
        <p:spPr>
          <a:xfrm>
            <a:off x="5185616" y="5052168"/>
            <a:ext cx="54610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 v1, v2 -&gt; Python v2, v3?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2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849 -0.20556 L 3.54167E-6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4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26719 -0.203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59" y="-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4B87E1-4569-485B-94B7-26CCD855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CB5944-12BD-4D1C-A499-82A6ED340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58900" cy="685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A4259B-A665-4DA5-B8BE-1FCB54E04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0075" y="3350343"/>
            <a:ext cx="2012743" cy="23265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B5D8FF9-2D15-4854-9562-069AE4E31DF4}"/>
              </a:ext>
            </a:extLst>
          </p:cNvPr>
          <p:cNvSpPr/>
          <p:nvPr/>
        </p:nvSpPr>
        <p:spPr>
          <a:xfrm>
            <a:off x="4627542" y="962636"/>
            <a:ext cx="7004807" cy="4932727"/>
          </a:xfrm>
          <a:prstGeom prst="rect">
            <a:avLst/>
          </a:prstGeom>
          <a:solidFill>
            <a:srgbClr val="317067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B1099D-69A5-44AD-A943-3D3943A0BB9D}"/>
              </a:ext>
            </a:extLst>
          </p:cNvPr>
          <p:cNvSpPr txBox="1"/>
          <p:nvPr/>
        </p:nvSpPr>
        <p:spPr>
          <a:xfrm>
            <a:off x="4793041" y="1031846"/>
            <a:ext cx="1783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rgbClr val="FBF8ED"/>
                </a:solidFill>
                <a:latin typeface="Regulators" pitchFamily="2" charset="0"/>
              </a:rPr>
              <a:t>C, C++</a:t>
            </a:r>
            <a:endParaRPr lang="en-US" sz="4000" dirty="0">
              <a:solidFill>
                <a:srgbClr val="FBF8ED"/>
              </a:solidFill>
              <a:latin typeface="Regulator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267C0B-6E76-4BBE-9491-0F9E9185FCA9}"/>
              </a:ext>
            </a:extLst>
          </p:cNvPr>
          <p:cNvSpPr/>
          <p:nvPr/>
        </p:nvSpPr>
        <p:spPr>
          <a:xfrm>
            <a:off x="4793041" y="1667656"/>
            <a:ext cx="2185588" cy="72076"/>
          </a:xfrm>
          <a:prstGeom prst="rect">
            <a:avLst/>
          </a:prstGeom>
          <a:solidFill>
            <a:srgbClr val="9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20B6B-7FCB-4E71-8565-66278DE7D78B}"/>
              </a:ext>
            </a:extLst>
          </p:cNvPr>
          <p:cNvSpPr txBox="1"/>
          <p:nvPr/>
        </p:nvSpPr>
        <p:spPr>
          <a:xfrm>
            <a:off x="5167835" y="1913777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Végtelen mennyiségű cikk, forrás.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BFD460-E6CD-4404-B150-8A60380F2324}"/>
              </a:ext>
            </a:extLst>
          </p:cNvPr>
          <p:cNvSpPr txBox="1"/>
          <p:nvPr/>
        </p:nvSpPr>
        <p:spPr>
          <a:xfrm>
            <a:off x="5164752" y="3986053"/>
            <a:ext cx="54610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Alvilági függőségkezelés.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474E5E-AAC1-404A-87CF-10BA21DF8675}"/>
              </a:ext>
            </a:extLst>
          </p:cNvPr>
          <p:cNvSpPr txBox="1"/>
          <p:nvPr/>
        </p:nvSpPr>
        <p:spPr>
          <a:xfrm>
            <a:off x="5164752" y="3257177"/>
            <a:ext cx="592241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Teljes kontroll, teljes sebesség ígérete.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698667-D204-4D75-AC9D-D67AC16A194F}"/>
              </a:ext>
            </a:extLst>
          </p:cNvPr>
          <p:cNvSpPr txBox="1"/>
          <p:nvPr/>
        </p:nvSpPr>
        <p:spPr>
          <a:xfrm>
            <a:off x="5167836" y="2357276"/>
            <a:ext cx="62999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Végtelen mennyiségű könyvtár.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E7CAAA-2625-4C9E-920D-AB994A5A68C7}"/>
              </a:ext>
            </a:extLst>
          </p:cNvPr>
          <p:cNvSpPr txBox="1"/>
          <p:nvPr/>
        </p:nvSpPr>
        <p:spPr>
          <a:xfrm>
            <a:off x="5164752" y="2804126"/>
            <a:ext cx="62999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Ennél lentebb már nem igazán lehet menni.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E8759F-2FAF-4FB5-87D2-72BBFB732CA0}"/>
              </a:ext>
            </a:extLst>
          </p:cNvPr>
          <p:cNvSpPr txBox="1"/>
          <p:nvPr/>
        </p:nvSpPr>
        <p:spPr>
          <a:xfrm>
            <a:off x="5164752" y="5337275"/>
            <a:ext cx="54610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C++: felfoghatatlanul bonyolult.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33193A-849A-4CF0-892B-2BC80B7E6EA5}"/>
              </a:ext>
            </a:extLst>
          </p:cNvPr>
          <p:cNvSpPr txBox="1"/>
          <p:nvPr/>
        </p:nvSpPr>
        <p:spPr>
          <a:xfrm>
            <a:off x="5164752" y="4885807"/>
            <a:ext cx="54610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C: bizonyos tekintetben túl egyszerű.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0B56C-B83F-4FD3-8A17-5BB1E4ADD48C}"/>
              </a:ext>
            </a:extLst>
          </p:cNvPr>
          <p:cNvSpPr txBox="1"/>
          <p:nvPr/>
        </p:nvSpPr>
        <p:spPr>
          <a:xfrm>
            <a:off x="5164752" y="4433816"/>
            <a:ext cx="54610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Riasztó 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tooling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toolchain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3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92 -0.00139 L -1.875E-6 -1.85185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2177199" cy="78483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Rólam</a:t>
            </a:r>
          </a:p>
        </p:txBody>
      </p:sp>
      <p:sp>
        <p:nvSpPr>
          <p:cNvPr id="9" name="Tartalom helye 5">
            <a:extLst>
              <a:ext uri="{FF2B5EF4-FFF2-40B4-BE49-F238E27FC236}">
                <a16:creationId xmlns:a16="http://schemas.microsoft.com/office/drawing/2014/main" id="{91AE3D0B-79A9-400E-8B5C-B1881FAC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625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latin typeface="SlabTallX-Medium" panose="0200060305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Tanulmányok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1483024" y="2573524"/>
            <a:ext cx="6310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Debreceni Egyetem Informatikai Kar</a:t>
            </a:r>
            <a:b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Programtervező Informatikus </a:t>
            </a:r>
            <a:r>
              <a:rPr lang="hu-HU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BSc</a:t>
            </a: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hu-HU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MSc</a:t>
            </a:r>
            <a:endParaRPr lang="hu-HU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3A0000-9377-477F-B62E-2469DEF6B256}"/>
              </a:ext>
            </a:extLst>
          </p:cNvPr>
          <p:cNvSpPr/>
          <p:nvPr/>
        </p:nvSpPr>
        <p:spPr>
          <a:xfrm>
            <a:off x="8833606" y="0"/>
            <a:ext cx="3433895" cy="6858000"/>
          </a:xfrm>
          <a:prstGeom prst="rect">
            <a:avLst/>
          </a:prstGeom>
          <a:solidFill>
            <a:srgbClr val="EFE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debreceni egyetem logÃ³">
            <a:extLst>
              <a:ext uri="{FF2B5EF4-FFF2-40B4-BE49-F238E27FC236}">
                <a16:creationId xmlns:a16="http://schemas.microsoft.com/office/drawing/2014/main" id="{50A7F90E-E8F4-4685-A96F-5DD683392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1" y="2573524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7">
            <a:extLst>
              <a:ext uri="{FF2B5EF4-FFF2-40B4-BE49-F238E27FC236}">
                <a16:creationId xmlns:a16="http://schemas.microsoft.com/office/drawing/2014/main" id="{B8BE0E5F-6CD5-47EF-A407-DDFBC8E73ED5}"/>
              </a:ext>
            </a:extLst>
          </p:cNvPr>
          <p:cNvSpPr txBox="1"/>
          <p:nvPr/>
        </p:nvSpPr>
        <p:spPr>
          <a:xfrm>
            <a:off x="1483023" y="4821536"/>
            <a:ext cx="73505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Debreceni Egyetem Informatika Tudományok DI</a:t>
            </a:r>
          </a:p>
        </p:txBody>
      </p: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15FFEB23-FF3A-4CED-9F27-F8F02E4C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200" y="4824663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7">
            <a:extLst>
              <a:ext uri="{FF2B5EF4-FFF2-40B4-BE49-F238E27FC236}">
                <a16:creationId xmlns:a16="http://schemas.microsoft.com/office/drawing/2014/main" id="{E62E7C67-C05E-4283-BF5A-D444A2654C42}"/>
              </a:ext>
            </a:extLst>
          </p:cNvPr>
          <p:cNvSpPr txBox="1"/>
          <p:nvPr/>
        </p:nvSpPr>
        <p:spPr>
          <a:xfrm>
            <a:off x="1888699" y="3472148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Számítási modellek, kriptográfia.</a:t>
            </a:r>
          </a:p>
        </p:txBody>
      </p:sp>
      <p:sp>
        <p:nvSpPr>
          <p:cNvPr id="16" name="Szövegdoboz 7">
            <a:extLst>
              <a:ext uri="{FF2B5EF4-FFF2-40B4-BE49-F238E27FC236}">
                <a16:creationId xmlns:a16="http://schemas.microsoft.com/office/drawing/2014/main" id="{5AAFE23A-8DC1-48C8-B80F-B7A5BBF1468C}"/>
              </a:ext>
            </a:extLst>
          </p:cNvPr>
          <p:cNvSpPr txBox="1"/>
          <p:nvPr/>
        </p:nvSpPr>
        <p:spPr>
          <a:xfrm>
            <a:off x="1888699" y="3945506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2014-2019</a:t>
            </a:r>
          </a:p>
        </p:txBody>
      </p:sp>
      <p:sp>
        <p:nvSpPr>
          <p:cNvPr id="17" name="Szövegdoboz 7">
            <a:extLst>
              <a:ext uri="{FF2B5EF4-FFF2-40B4-BE49-F238E27FC236}">
                <a16:creationId xmlns:a16="http://schemas.microsoft.com/office/drawing/2014/main" id="{3A18F378-C715-4D95-A7EE-F2D1B3EB4EA4}"/>
              </a:ext>
            </a:extLst>
          </p:cNvPr>
          <p:cNvSpPr txBox="1"/>
          <p:nvPr/>
        </p:nvSpPr>
        <p:spPr>
          <a:xfrm>
            <a:off x="1888699" y="5331744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Reverzibilis számítási modellek.</a:t>
            </a:r>
          </a:p>
        </p:txBody>
      </p:sp>
      <p:sp>
        <p:nvSpPr>
          <p:cNvPr id="18" name="Szövegdoboz 7">
            <a:extLst>
              <a:ext uri="{FF2B5EF4-FFF2-40B4-BE49-F238E27FC236}">
                <a16:creationId xmlns:a16="http://schemas.microsoft.com/office/drawing/2014/main" id="{3F1D266F-DB82-4E4C-92B1-45F9EEC2DEE0}"/>
              </a:ext>
            </a:extLst>
          </p:cNvPr>
          <p:cNvSpPr txBox="1"/>
          <p:nvPr/>
        </p:nvSpPr>
        <p:spPr>
          <a:xfrm>
            <a:off x="1888699" y="5805102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2019-2020</a:t>
            </a:r>
          </a:p>
        </p:txBody>
      </p:sp>
    </p:spTree>
    <p:extLst>
      <p:ext uri="{BB962C8B-B14F-4D97-AF65-F5344CB8AC3E}">
        <p14:creationId xmlns:p14="http://schemas.microsoft.com/office/powerpoint/2010/main" val="36164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73B98C-8566-43E6-8B8A-47EAA5C9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02D672B-ADBF-426E-A17E-F435A729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500" y="2634559"/>
            <a:ext cx="1586928" cy="287158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472CA75-D7CE-4797-8317-294B0B85E431}"/>
              </a:ext>
            </a:extLst>
          </p:cNvPr>
          <p:cNvGrpSpPr/>
          <p:nvPr/>
        </p:nvGrpSpPr>
        <p:grpSpPr>
          <a:xfrm>
            <a:off x="4608724" y="962636"/>
            <a:ext cx="7023625" cy="4932727"/>
            <a:chOff x="4608724" y="962636"/>
            <a:chExt cx="7023625" cy="49327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BDD89-8E83-41B3-B9AD-ED5123BEC2C4}"/>
                </a:ext>
              </a:extLst>
            </p:cNvPr>
            <p:cNvSpPr/>
            <p:nvPr/>
          </p:nvSpPr>
          <p:spPr>
            <a:xfrm>
              <a:off x="4622334" y="962636"/>
              <a:ext cx="7010015" cy="4932727"/>
            </a:xfrm>
            <a:prstGeom prst="rect">
              <a:avLst/>
            </a:prstGeom>
            <a:solidFill>
              <a:srgbClr val="260716"/>
            </a:solidFill>
            <a:ln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36D632C-5AD9-4A25-913B-5AD16DA06299}"/>
                </a:ext>
              </a:extLst>
            </p:cNvPr>
            <p:cNvGrpSpPr/>
            <p:nvPr/>
          </p:nvGrpSpPr>
          <p:grpSpPr>
            <a:xfrm>
              <a:off x="4609069" y="962636"/>
              <a:ext cx="7010016" cy="1671923"/>
              <a:chOff x="5828269" y="962636"/>
              <a:chExt cx="7010016" cy="167192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1D879E-DF2B-4106-8E68-B5B179AD7307}"/>
                  </a:ext>
                </a:extLst>
              </p:cNvPr>
              <p:cNvSpPr/>
              <p:nvPr/>
            </p:nvSpPr>
            <p:spPr>
              <a:xfrm>
                <a:off x="5828269" y="962636"/>
                <a:ext cx="7010016" cy="1671923"/>
              </a:xfrm>
              <a:prstGeom prst="rect">
                <a:avLst/>
              </a:prstGeom>
              <a:solidFill>
                <a:srgbClr val="26071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275D7-F66F-4730-877C-A3539CFCB5CB}"/>
                  </a:ext>
                </a:extLst>
              </p:cNvPr>
              <p:cNvSpPr txBox="1"/>
              <p:nvPr/>
            </p:nvSpPr>
            <p:spPr>
              <a:xfrm>
                <a:off x="6725762" y="1967854"/>
                <a:ext cx="5215029" cy="43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2250" dirty="0">
                    <a:solidFill>
                      <a:srgbClr val="FBF8ED"/>
                    </a:solidFill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</a:rPr>
                  <a:t>„Aki a kódodat darabokra szedi.”</a:t>
                </a:r>
                <a:endParaRPr lang="en-US" sz="2250" dirty="0">
                  <a:solidFill>
                    <a:srgbClr val="FBF8E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539BAB-435A-461D-AC6B-4285D9B4F654}"/>
                  </a:ext>
                </a:extLst>
              </p:cNvPr>
              <p:cNvSpPr txBox="1"/>
              <p:nvPr/>
            </p:nvSpPr>
            <p:spPr>
              <a:xfrm>
                <a:off x="5990242" y="1031846"/>
                <a:ext cx="45355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4000" dirty="0">
                    <a:solidFill>
                      <a:srgbClr val="FBF8ED"/>
                    </a:solidFill>
                    <a:latin typeface="Regulators" pitchFamily="2" charset="0"/>
                  </a:rPr>
                  <a:t>Fordító Feri</a:t>
                </a:r>
                <a:endParaRPr lang="en-US" sz="4000" dirty="0">
                  <a:solidFill>
                    <a:srgbClr val="FBF8ED"/>
                  </a:solidFill>
                  <a:latin typeface="Regulators" pitchFamily="2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51E8B8-02A0-40CD-8128-A951FF23C255}"/>
                  </a:ext>
                </a:extLst>
              </p:cNvPr>
              <p:cNvSpPr/>
              <p:nvPr/>
            </p:nvSpPr>
            <p:spPr>
              <a:xfrm>
                <a:off x="5992202" y="1667655"/>
                <a:ext cx="2185588" cy="72076"/>
              </a:xfrm>
              <a:prstGeom prst="rect">
                <a:avLst/>
              </a:prstGeom>
              <a:solidFill>
                <a:srgbClr val="9E3C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E3C33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43418F-A7C5-4B91-BBD9-F6DE25D99C1B}"/>
                </a:ext>
              </a:extLst>
            </p:cNvPr>
            <p:cNvGrpSpPr/>
            <p:nvPr/>
          </p:nvGrpSpPr>
          <p:grpSpPr>
            <a:xfrm>
              <a:off x="4608724" y="2634559"/>
              <a:ext cx="7023625" cy="3260804"/>
              <a:chOff x="5827924" y="2634559"/>
              <a:chExt cx="7023625" cy="326080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223B20B-E7E8-4BC0-9A91-173BA5C25AAE}"/>
                  </a:ext>
                </a:extLst>
              </p:cNvPr>
              <p:cNvSpPr/>
              <p:nvPr/>
            </p:nvSpPr>
            <p:spPr>
              <a:xfrm>
                <a:off x="5827924" y="2634559"/>
                <a:ext cx="7023625" cy="3260804"/>
              </a:xfrm>
              <a:prstGeom prst="rect">
                <a:avLst/>
              </a:prstGeom>
              <a:solidFill>
                <a:srgbClr val="EFE9D5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B526EB-2D46-48D3-9A6E-065FE6E4D828}"/>
                  </a:ext>
                </a:extLst>
              </p:cNvPr>
              <p:cNvSpPr txBox="1"/>
              <p:nvPr/>
            </p:nvSpPr>
            <p:spPr>
              <a:xfrm>
                <a:off x="5990242" y="2744950"/>
                <a:ext cx="6213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52545"/>
                    </a:solidFill>
                    <a:latin typeface="IBM Plex Mono" panose="020B0509050203000203" pitchFamily="49" charset="0"/>
                  </a:rPr>
                  <a:t>it needs to satisfy a `'static` lifetime requirement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3F49F8-0C90-4722-98FA-923ECB5335EB}"/>
                  </a:ext>
                </a:extLst>
              </p:cNvPr>
              <p:cNvSpPr txBox="1"/>
              <p:nvPr/>
            </p:nvSpPr>
            <p:spPr>
              <a:xfrm>
                <a:off x="5990242" y="3432028"/>
                <a:ext cx="6213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52545"/>
                    </a:solidFill>
                    <a:latin typeface="IBM Plex Mono" panose="020B0509050203000203" pitchFamily="49" charset="0"/>
                  </a:rPr>
                  <a:t>cannot borrow as immutable because it is also borrowed as mutable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9024DC-88E7-4B45-8903-2720B0C1D4C2}"/>
                  </a:ext>
                </a:extLst>
              </p:cNvPr>
              <p:cNvSpPr txBox="1"/>
              <p:nvPr/>
            </p:nvSpPr>
            <p:spPr>
              <a:xfrm>
                <a:off x="5990242" y="4119106"/>
                <a:ext cx="6213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52545"/>
                    </a:solidFill>
                    <a:latin typeface="IBM Plex Mono" panose="020B0509050203000203" pitchFamily="49" charset="0"/>
                  </a:rPr>
                  <a:t>cannot find value</a:t>
                </a:r>
                <a:r>
                  <a:rPr lang="hu-HU" dirty="0">
                    <a:solidFill>
                      <a:srgbClr val="752545"/>
                    </a:solidFill>
                    <a:latin typeface="IBM Plex Mono" panose="020B0509050203000203" pitchFamily="49" charset="0"/>
                  </a:rPr>
                  <a:t> </a:t>
                </a:r>
                <a:r>
                  <a:rPr lang="en-US" dirty="0">
                    <a:solidFill>
                      <a:srgbClr val="752545"/>
                    </a:solidFill>
                    <a:latin typeface="IBM Plex Mono" panose="020B0509050203000203" pitchFamily="49" charset="0"/>
                  </a:rPr>
                  <a:t>in this scope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D5F97E-6761-4E1E-9880-4ED8476DDADF}"/>
                  </a:ext>
                </a:extLst>
              </p:cNvPr>
              <p:cNvSpPr txBox="1"/>
              <p:nvPr/>
            </p:nvSpPr>
            <p:spPr>
              <a:xfrm>
                <a:off x="5990242" y="4561613"/>
                <a:ext cx="62133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52545"/>
                    </a:solidFill>
                    <a:latin typeface="IBM Plex Mono" panose="020B0509050203000203" pitchFamily="49" charset="0"/>
                  </a:rPr>
                  <a:t>non-defining opaque type use in defining scope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D57496-D511-4E6F-B2E4-7B28C617084F}"/>
                  </a:ext>
                </a:extLst>
              </p:cNvPr>
              <p:cNvSpPr txBox="1"/>
              <p:nvPr/>
            </p:nvSpPr>
            <p:spPr>
              <a:xfrm>
                <a:off x="5990242" y="5194022"/>
                <a:ext cx="6213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52545"/>
                    </a:solidFill>
                    <a:latin typeface="IBM Plex Mono" panose="020B0509050203000203" pitchFamily="49" charset="0"/>
                  </a:rPr>
                  <a:t>use of moved value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3875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76 1.48148E-6 L -2.5E-6 1.4814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791 -0.00255 L 4.375E-6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9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73B98C-8566-43E6-8B8A-47EAA5C9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02D672B-ADBF-426E-A17E-F435A729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500" y="2634559"/>
            <a:ext cx="1586928" cy="28715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DBDD89-8E83-41B3-B9AD-ED5123BEC2C4}"/>
              </a:ext>
            </a:extLst>
          </p:cNvPr>
          <p:cNvSpPr/>
          <p:nvPr/>
        </p:nvSpPr>
        <p:spPr>
          <a:xfrm>
            <a:off x="4622334" y="962636"/>
            <a:ext cx="7010015" cy="4932727"/>
          </a:xfrm>
          <a:prstGeom prst="rect">
            <a:avLst/>
          </a:prstGeom>
          <a:solidFill>
            <a:srgbClr val="260716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275D7-F66F-4730-877C-A3539CFCB5CB}"/>
              </a:ext>
            </a:extLst>
          </p:cNvPr>
          <p:cNvSpPr txBox="1"/>
          <p:nvPr/>
        </p:nvSpPr>
        <p:spPr>
          <a:xfrm>
            <a:off x="5506562" y="1967854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5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„Aki a kezedet vezeti.”</a:t>
            </a:r>
            <a:endParaRPr lang="en-US" sz="225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39BAB-435A-461D-AC6B-4285D9B4F654}"/>
              </a:ext>
            </a:extLst>
          </p:cNvPr>
          <p:cNvSpPr txBox="1"/>
          <p:nvPr/>
        </p:nvSpPr>
        <p:spPr>
          <a:xfrm>
            <a:off x="4771042" y="1031846"/>
            <a:ext cx="4535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rgbClr val="FBF8ED"/>
                </a:solidFill>
                <a:latin typeface="Regulators" pitchFamily="2" charset="0"/>
              </a:rPr>
              <a:t>Fordító Feri</a:t>
            </a:r>
            <a:endParaRPr lang="en-US" sz="4000" dirty="0">
              <a:solidFill>
                <a:srgbClr val="FBF8ED"/>
              </a:solidFill>
              <a:latin typeface="Regulator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51E8B8-02A0-40CD-8128-A951FF23C255}"/>
              </a:ext>
            </a:extLst>
          </p:cNvPr>
          <p:cNvSpPr/>
          <p:nvPr/>
        </p:nvSpPr>
        <p:spPr>
          <a:xfrm>
            <a:off x="4773002" y="1667655"/>
            <a:ext cx="2185588" cy="72076"/>
          </a:xfrm>
          <a:prstGeom prst="rect">
            <a:avLst/>
          </a:prstGeom>
          <a:solidFill>
            <a:srgbClr val="9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C6672-0C9E-4E9E-AAE1-44B9BAB526B6}"/>
              </a:ext>
            </a:extLst>
          </p:cNvPr>
          <p:cNvSpPr txBox="1"/>
          <p:nvPr/>
        </p:nvSpPr>
        <p:spPr>
          <a:xfrm>
            <a:off x="4771042" y="2634558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Kontextus (nem csak sor-oszlop).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710C-10EA-45B0-8DEC-C48A5A270046}"/>
              </a:ext>
            </a:extLst>
          </p:cNvPr>
          <p:cNvSpPr txBox="1"/>
          <p:nvPr/>
        </p:nvSpPr>
        <p:spPr>
          <a:xfrm>
            <a:off x="4771042" y="3301262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:, 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3F9B6-7B1C-4EE2-8013-216B6E26FD37}"/>
              </a:ext>
            </a:extLst>
          </p:cNvPr>
          <p:cNvSpPr txBox="1"/>
          <p:nvPr/>
        </p:nvSpPr>
        <p:spPr>
          <a:xfrm>
            <a:off x="4771042" y="3969915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4E019-11A2-4042-BC4C-D3A2306E8770}"/>
              </a:ext>
            </a:extLst>
          </p:cNvPr>
          <p:cNvSpPr txBox="1"/>
          <p:nvPr/>
        </p:nvSpPr>
        <p:spPr>
          <a:xfrm>
            <a:off x="4761928" y="4636109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 Index.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B1022-60F7-48CE-BA33-F4D509B6071B}"/>
              </a:ext>
            </a:extLst>
          </p:cNvPr>
          <p:cNvSpPr txBox="1"/>
          <p:nvPr/>
        </p:nvSpPr>
        <p:spPr>
          <a:xfrm>
            <a:off x="4771042" y="5302303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Forward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compatibility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8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A41C41-829E-4DF9-9B59-8F311D969301}"/>
              </a:ext>
            </a:extLst>
          </p:cNvPr>
          <p:cNvSpPr/>
          <p:nvPr/>
        </p:nvSpPr>
        <p:spPr>
          <a:xfrm>
            <a:off x="0" y="877057"/>
            <a:ext cx="12192000" cy="599768"/>
          </a:xfrm>
          <a:prstGeom prst="rect">
            <a:avLst/>
          </a:prstGeom>
          <a:solidFill>
            <a:srgbClr val="25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E9CE5-889B-4643-AAFB-3686F14248D0}"/>
              </a:ext>
            </a:extLst>
          </p:cNvPr>
          <p:cNvSpPr txBox="1"/>
          <p:nvPr/>
        </p:nvSpPr>
        <p:spPr>
          <a:xfrm>
            <a:off x="0" y="965530"/>
            <a:ext cx="501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$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cargo</a:t>
            </a:r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build</a:t>
            </a:r>
            <a:endParaRPr lang="en-US" sz="2000" dirty="0">
              <a:solidFill>
                <a:srgbClr val="FBF8ED"/>
              </a:solidFill>
              <a:latin typeface="IBM Plex Mono" panose="020B0509050203000203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44A1E-240F-40FD-A7B0-D078893D0B79}"/>
              </a:ext>
            </a:extLst>
          </p:cNvPr>
          <p:cNvSpPr txBox="1"/>
          <p:nvPr/>
        </p:nvSpPr>
        <p:spPr>
          <a:xfrm>
            <a:off x="0" y="1605608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error[E0382]: use of moved value: `c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--&gt;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project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src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main.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rs:21:28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18  |     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let </a:t>
            </a:r>
            <a:r>
              <a:rPr lang="hu-HU" dirty="0">
                <a:solidFill>
                  <a:srgbClr val="E9B33F"/>
                </a:solidFill>
                <a:latin typeface="IBM Plex Mono" panose="020B0509050203000203" pitchFamily="49" charset="0"/>
              </a:rPr>
              <a:t>body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 = </a:t>
            </a:r>
            <a:r>
              <a:rPr lang="hu-HU" dirty="0" err="1">
                <a:solidFill>
                  <a:srgbClr val="E9B33F"/>
                </a:solidFill>
                <a:latin typeface="IBM Plex Mono" panose="020B0509050203000203" pitchFamily="49" charset="0"/>
              </a:rPr>
              <a:t>context.read_body</a:t>
            </a:r>
            <a:r>
              <a:rPr lang="hu-HU" dirty="0">
                <a:solidFill>
                  <a:srgbClr val="E9B33F"/>
                </a:solidFill>
                <a:latin typeface="IBM Plex Mono" panose="020B0509050203000203" pitchFamily="49" charset="0"/>
              </a:rPr>
              <a:t>()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;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                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------------</a:t>
            </a:r>
            <a:r>
              <a:rPr lang="hu-HU" dirty="0">
                <a:solidFill>
                  <a:srgbClr val="E9B33F"/>
                </a:solidFill>
                <a:latin typeface="IBM Plex Mono" panose="020B0509050203000203" pitchFamily="49" charset="0"/>
              </a:rPr>
              <a:t>-----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 `</a:t>
            </a:r>
            <a:r>
              <a:rPr lang="hu-HU" dirty="0">
                <a:solidFill>
                  <a:srgbClr val="E9B33F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` moved due to this method call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...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21  |     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let </a:t>
            </a:r>
            <a:r>
              <a:rPr lang="hu-HU" dirty="0" err="1">
                <a:solidFill>
                  <a:srgbClr val="E9B33F"/>
                </a:solidFill>
                <a:latin typeface="IBM Plex Mono" panose="020B0509050203000203" pitchFamily="49" charset="0"/>
              </a:rPr>
              <a:t>headers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 = </a:t>
            </a:r>
            <a:r>
              <a:rPr lang="hu-HU" dirty="0">
                <a:solidFill>
                  <a:srgbClr val="E9B33F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.</a:t>
            </a:r>
            <a:r>
              <a:rPr lang="hu-HU" dirty="0" err="1">
                <a:solidFill>
                  <a:srgbClr val="E9B33F"/>
                </a:solidFill>
                <a:latin typeface="IBM Plex Mono" panose="020B0509050203000203" pitchFamily="49" charset="0"/>
              </a:rPr>
              <a:t>headers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();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                   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^^^^^^^ value used here after move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note: this function consumes the receiver `self` by taking ownership of it,</a:t>
            </a:r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      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which moves `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</a:t>
            </a:r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error: aborting due to previous error</a:t>
            </a:r>
          </a:p>
          <a:p>
            <a:endParaRPr lang="en-US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Some errors have detailed explanations: E0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382</a:t>
            </a:r>
            <a:endParaRPr lang="en-US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For more information about an error, try `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rustc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--explain E0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382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F1E4C-CC28-4F15-BC69-64321F152A02}"/>
              </a:ext>
            </a:extLst>
          </p:cNvPr>
          <p:cNvSpPr/>
          <p:nvPr/>
        </p:nvSpPr>
        <p:spPr>
          <a:xfrm>
            <a:off x="0" y="-1"/>
            <a:ext cx="12192000" cy="877057"/>
          </a:xfrm>
          <a:prstGeom prst="rect">
            <a:avLst/>
          </a:prstGeom>
          <a:solidFill>
            <a:srgbClr val="317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8A36-C252-4BFD-B28C-3F2BCE4DC6F9}"/>
              </a:ext>
            </a:extLst>
          </p:cNvPr>
          <p:cNvSpPr txBox="1"/>
          <p:nvPr/>
        </p:nvSpPr>
        <p:spPr>
          <a:xfrm>
            <a:off x="0" y="117332"/>
            <a:ext cx="50144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500" dirty="0">
                <a:solidFill>
                  <a:srgbClr val="FBF8ED"/>
                </a:solidFill>
                <a:latin typeface="Regulators" pitchFamily="2" charset="0"/>
              </a:rPr>
              <a:t>Kontextus</a:t>
            </a:r>
            <a:endParaRPr lang="en-US" sz="3500" dirty="0">
              <a:solidFill>
                <a:srgbClr val="FBF8ED"/>
              </a:solidFill>
              <a:latin typeface="Regulator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497210"/>
      </p:ext>
    </p:extLst>
  </p:cSld>
  <p:clrMapOvr>
    <a:masterClrMapping/>
  </p:clrMapOvr>
  <p:transition spd="slow"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A41C41-829E-4DF9-9B59-8F311D969301}"/>
              </a:ext>
            </a:extLst>
          </p:cNvPr>
          <p:cNvSpPr/>
          <p:nvPr/>
        </p:nvSpPr>
        <p:spPr>
          <a:xfrm>
            <a:off x="0" y="877057"/>
            <a:ext cx="12192000" cy="599768"/>
          </a:xfrm>
          <a:prstGeom prst="rect">
            <a:avLst/>
          </a:prstGeom>
          <a:solidFill>
            <a:srgbClr val="25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E9CE5-889B-4643-AAFB-3686F14248D0}"/>
              </a:ext>
            </a:extLst>
          </p:cNvPr>
          <p:cNvSpPr txBox="1"/>
          <p:nvPr/>
        </p:nvSpPr>
        <p:spPr>
          <a:xfrm>
            <a:off x="0" y="965530"/>
            <a:ext cx="501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$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cargo</a:t>
            </a:r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build</a:t>
            </a:r>
            <a:endParaRPr lang="en-US" sz="2000" dirty="0">
              <a:solidFill>
                <a:srgbClr val="FBF8ED"/>
              </a:solidFill>
              <a:latin typeface="IBM Plex Mono" panose="020B0509050203000203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44A1E-240F-40FD-A7B0-D078893D0B79}"/>
              </a:ext>
            </a:extLst>
          </p:cNvPr>
          <p:cNvSpPr txBox="1"/>
          <p:nvPr/>
        </p:nvSpPr>
        <p:spPr>
          <a:xfrm>
            <a:off x="0" y="1605608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error[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E0382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]: use of moved value: `c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--&gt;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project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src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main.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rs:21:28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18  |     let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body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= 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context.read_body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()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;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                ------------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-----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`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 moved due to this method call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...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21  |     let 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headers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=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.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headers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();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                   ^^^^^^^ value used here after move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note: this function consumes the receiver `self` by taking ownership of it,</a:t>
            </a:r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      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which moves `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</a:t>
            </a:r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error: aborting due to previous error</a:t>
            </a:r>
          </a:p>
          <a:p>
            <a:endParaRPr lang="en-US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Some errors have detailed explanations: E0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382</a:t>
            </a:r>
            <a:endParaRPr lang="en-US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For more information about an error, try `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rustc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--explain E0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382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F1E4C-CC28-4F15-BC69-64321F152A02}"/>
              </a:ext>
            </a:extLst>
          </p:cNvPr>
          <p:cNvSpPr/>
          <p:nvPr/>
        </p:nvSpPr>
        <p:spPr>
          <a:xfrm>
            <a:off x="0" y="-1"/>
            <a:ext cx="12192000" cy="877057"/>
          </a:xfrm>
          <a:prstGeom prst="rect">
            <a:avLst/>
          </a:prstGeom>
          <a:solidFill>
            <a:srgbClr val="317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8A36-C252-4BFD-B28C-3F2BCE4DC6F9}"/>
              </a:ext>
            </a:extLst>
          </p:cNvPr>
          <p:cNvSpPr txBox="1"/>
          <p:nvPr/>
        </p:nvSpPr>
        <p:spPr>
          <a:xfrm>
            <a:off x="0" y="117332"/>
            <a:ext cx="50144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500" dirty="0">
                <a:solidFill>
                  <a:srgbClr val="FBF8ED"/>
                </a:solidFill>
                <a:latin typeface="Regulators" pitchFamily="2" charset="0"/>
              </a:rPr>
              <a:t>Error </a:t>
            </a:r>
            <a:r>
              <a:rPr lang="hu-HU" sz="3500" dirty="0" err="1">
                <a:solidFill>
                  <a:srgbClr val="FBF8ED"/>
                </a:solidFill>
                <a:latin typeface="Regulators" pitchFamily="2" charset="0"/>
              </a:rPr>
              <a:t>Code</a:t>
            </a:r>
            <a:endParaRPr lang="en-US" sz="3500" dirty="0">
              <a:solidFill>
                <a:srgbClr val="FBF8ED"/>
              </a:solidFill>
              <a:latin typeface="Regulator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12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A41C41-829E-4DF9-9B59-8F311D969301}"/>
              </a:ext>
            </a:extLst>
          </p:cNvPr>
          <p:cNvSpPr/>
          <p:nvPr/>
        </p:nvSpPr>
        <p:spPr>
          <a:xfrm>
            <a:off x="0" y="877057"/>
            <a:ext cx="12192000" cy="599768"/>
          </a:xfrm>
          <a:prstGeom prst="rect">
            <a:avLst/>
          </a:prstGeom>
          <a:solidFill>
            <a:srgbClr val="25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E9CE5-889B-4643-AAFB-3686F14248D0}"/>
              </a:ext>
            </a:extLst>
          </p:cNvPr>
          <p:cNvSpPr txBox="1"/>
          <p:nvPr/>
        </p:nvSpPr>
        <p:spPr>
          <a:xfrm>
            <a:off x="0" y="965530"/>
            <a:ext cx="501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$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cargo</a:t>
            </a:r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build</a:t>
            </a:r>
            <a:endParaRPr lang="en-US" sz="2000" dirty="0">
              <a:solidFill>
                <a:srgbClr val="FBF8ED"/>
              </a:solidFill>
              <a:latin typeface="IBM Plex Mono" panose="020B0509050203000203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44A1E-240F-40FD-A7B0-D078893D0B79}"/>
              </a:ext>
            </a:extLst>
          </p:cNvPr>
          <p:cNvSpPr txBox="1"/>
          <p:nvPr/>
        </p:nvSpPr>
        <p:spPr>
          <a:xfrm>
            <a:off x="0" y="1605608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error[E0382]: use of moved value: `c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--&gt;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project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src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main.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rs:21:28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18  |     let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body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= 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context.read_body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()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;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                ------------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-----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`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 moved due to this method call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...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21  |     let 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headers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=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.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headers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();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                   ^^^^^^^ value used here after move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</a:t>
            </a:r>
          </a:p>
          <a:p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note: this function consumes the receiver `self` by taking ownership of it,</a:t>
            </a:r>
            <a:endParaRPr lang="hu-HU" dirty="0">
              <a:solidFill>
                <a:srgbClr val="E9B33F"/>
              </a:solidFill>
              <a:latin typeface="IBM Plex Mono" panose="020B0509050203000203" pitchFamily="49" charset="0"/>
            </a:endParaRPr>
          </a:p>
          <a:p>
            <a:r>
              <a:rPr lang="hu-HU" dirty="0">
                <a:solidFill>
                  <a:srgbClr val="E9B33F"/>
                </a:solidFill>
                <a:latin typeface="IBM Plex Mono" panose="020B0509050203000203" pitchFamily="49" charset="0"/>
              </a:rPr>
              <a:t>      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which moves `</a:t>
            </a:r>
            <a:r>
              <a:rPr lang="hu-HU" dirty="0">
                <a:solidFill>
                  <a:srgbClr val="E9B33F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`</a:t>
            </a:r>
            <a:endParaRPr lang="hu-HU" dirty="0">
              <a:solidFill>
                <a:srgbClr val="E9B33F"/>
              </a:solidFill>
              <a:latin typeface="IBM Plex Mono" panose="020B0509050203000203" pitchFamily="49" charset="0"/>
            </a:endParaRPr>
          </a:p>
          <a:p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error: aborting due to previous error</a:t>
            </a:r>
          </a:p>
          <a:p>
            <a:endParaRPr lang="en-US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Some errors have detailed explanations: E0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382</a:t>
            </a:r>
            <a:endParaRPr lang="en-US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For more information about an error, try `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rustc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--explain E0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382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F1E4C-CC28-4F15-BC69-64321F152A02}"/>
              </a:ext>
            </a:extLst>
          </p:cNvPr>
          <p:cNvSpPr/>
          <p:nvPr/>
        </p:nvSpPr>
        <p:spPr>
          <a:xfrm>
            <a:off x="0" y="-1"/>
            <a:ext cx="12192000" cy="877057"/>
          </a:xfrm>
          <a:prstGeom prst="rect">
            <a:avLst/>
          </a:prstGeom>
          <a:solidFill>
            <a:srgbClr val="317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8A36-C252-4BFD-B28C-3F2BCE4DC6F9}"/>
              </a:ext>
            </a:extLst>
          </p:cNvPr>
          <p:cNvSpPr txBox="1"/>
          <p:nvPr/>
        </p:nvSpPr>
        <p:spPr>
          <a:xfrm>
            <a:off x="0" y="117332"/>
            <a:ext cx="50144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500" dirty="0" err="1">
                <a:solidFill>
                  <a:srgbClr val="FBF8ED"/>
                </a:solidFill>
                <a:latin typeface="Regulators" pitchFamily="2" charset="0"/>
              </a:rPr>
              <a:t>note</a:t>
            </a:r>
            <a:r>
              <a:rPr lang="hu-HU" sz="3500" dirty="0">
                <a:solidFill>
                  <a:srgbClr val="FBF8ED"/>
                </a:solidFill>
                <a:latin typeface="Regulators" pitchFamily="2" charset="0"/>
              </a:rPr>
              <a:t>:, </a:t>
            </a:r>
            <a:r>
              <a:rPr lang="hu-HU" sz="3500" dirty="0" err="1">
                <a:solidFill>
                  <a:srgbClr val="FBF8ED"/>
                </a:solidFill>
                <a:latin typeface="Regulators" pitchFamily="2" charset="0"/>
              </a:rPr>
              <a:t>help</a:t>
            </a:r>
            <a:r>
              <a:rPr lang="hu-HU" sz="3500" dirty="0">
                <a:solidFill>
                  <a:srgbClr val="FBF8ED"/>
                </a:solidFill>
                <a:latin typeface="Regulators" pitchFamily="2" charset="0"/>
              </a:rPr>
              <a:t>:</a:t>
            </a:r>
            <a:endParaRPr lang="en-US" sz="3500" dirty="0">
              <a:solidFill>
                <a:srgbClr val="FBF8ED"/>
              </a:solidFill>
              <a:latin typeface="Regulator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36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A41C41-829E-4DF9-9B59-8F311D969301}"/>
              </a:ext>
            </a:extLst>
          </p:cNvPr>
          <p:cNvSpPr/>
          <p:nvPr/>
        </p:nvSpPr>
        <p:spPr>
          <a:xfrm>
            <a:off x="0" y="877057"/>
            <a:ext cx="12192000" cy="599768"/>
          </a:xfrm>
          <a:prstGeom prst="rect">
            <a:avLst/>
          </a:prstGeom>
          <a:solidFill>
            <a:srgbClr val="25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E9CE5-889B-4643-AAFB-3686F14248D0}"/>
              </a:ext>
            </a:extLst>
          </p:cNvPr>
          <p:cNvSpPr txBox="1"/>
          <p:nvPr/>
        </p:nvSpPr>
        <p:spPr>
          <a:xfrm>
            <a:off x="0" y="965530"/>
            <a:ext cx="501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$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cargo</a:t>
            </a:r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build</a:t>
            </a:r>
            <a:endParaRPr lang="en-US" sz="2000" dirty="0">
              <a:solidFill>
                <a:srgbClr val="FBF8ED"/>
              </a:solidFill>
              <a:latin typeface="IBM Plex Mono" panose="020B0509050203000203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44A1E-240F-40FD-A7B0-D078893D0B79}"/>
              </a:ext>
            </a:extLst>
          </p:cNvPr>
          <p:cNvSpPr txBox="1"/>
          <p:nvPr/>
        </p:nvSpPr>
        <p:spPr>
          <a:xfrm>
            <a:off x="0" y="1605608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error[</a:t>
            </a:r>
            <a:r>
              <a:rPr lang="en-US" dirty="0">
                <a:solidFill>
                  <a:schemeClr val="bg1"/>
                </a:solidFill>
                <a:latin typeface="IBM Plex Mono" panose="020B0509050203000203" pitchFamily="49" charset="0"/>
              </a:rPr>
              <a:t>E0382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]: use of moved value: `c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--&gt;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project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src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main.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rs:21:28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18  |     let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body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= 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context.read_body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()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;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                ------------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-----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`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 moved due to this method call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...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21  |     let 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headers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= 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.</a:t>
            </a:r>
            <a:r>
              <a:rPr lang="hu-HU" dirty="0" err="1">
                <a:solidFill>
                  <a:srgbClr val="FBF8ED"/>
                </a:solidFill>
                <a:latin typeface="IBM Plex Mono" panose="020B0509050203000203" pitchFamily="49" charset="0"/>
              </a:rPr>
              <a:t>headers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();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                   ^^^^^^^ value used here after move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 |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note: this function consumes the receiver `self` by taking ownership of it,</a:t>
            </a:r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      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which moves `</a:t>
            </a:r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context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`</a:t>
            </a:r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endParaRPr lang="hu-HU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error: aborting due to previous error</a:t>
            </a:r>
          </a:p>
          <a:p>
            <a:endParaRPr lang="en-US" dirty="0">
              <a:solidFill>
                <a:srgbClr val="FBF8ED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Some errors have detailed explanations: E0</a:t>
            </a:r>
            <a:r>
              <a:rPr lang="hu-HU" dirty="0">
                <a:solidFill>
                  <a:srgbClr val="E9B33F"/>
                </a:solidFill>
                <a:latin typeface="IBM Plex Mono" panose="020B0509050203000203" pitchFamily="49" charset="0"/>
              </a:rPr>
              <a:t>382</a:t>
            </a:r>
            <a:endParaRPr lang="en-US" dirty="0">
              <a:solidFill>
                <a:srgbClr val="E9B33F"/>
              </a:solidFill>
              <a:latin typeface="IBM Plex Mono" panose="020B0509050203000203" pitchFamily="49" charset="0"/>
            </a:endParaRPr>
          </a:p>
          <a:p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For more information about an error, try `</a:t>
            </a:r>
            <a:r>
              <a:rPr lang="en-US" dirty="0" err="1">
                <a:solidFill>
                  <a:srgbClr val="E9B33F"/>
                </a:solidFill>
                <a:latin typeface="IBM Plex Mono" panose="020B0509050203000203" pitchFamily="49" charset="0"/>
              </a:rPr>
              <a:t>rustc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 --explain E0</a:t>
            </a:r>
            <a:r>
              <a:rPr lang="hu-HU" dirty="0">
                <a:solidFill>
                  <a:srgbClr val="E9B33F"/>
                </a:solidFill>
                <a:latin typeface="IBM Plex Mono" panose="020B0509050203000203" pitchFamily="49" charset="0"/>
              </a:rPr>
              <a:t>382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`.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F1E4C-CC28-4F15-BC69-64321F152A02}"/>
              </a:ext>
            </a:extLst>
          </p:cNvPr>
          <p:cNvSpPr/>
          <p:nvPr/>
        </p:nvSpPr>
        <p:spPr>
          <a:xfrm>
            <a:off x="0" y="-1"/>
            <a:ext cx="12192000" cy="877057"/>
          </a:xfrm>
          <a:prstGeom prst="rect">
            <a:avLst/>
          </a:prstGeom>
          <a:solidFill>
            <a:srgbClr val="317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8A36-C252-4BFD-B28C-3F2BCE4DC6F9}"/>
              </a:ext>
            </a:extLst>
          </p:cNvPr>
          <p:cNvSpPr txBox="1"/>
          <p:nvPr/>
        </p:nvSpPr>
        <p:spPr>
          <a:xfrm>
            <a:off x="0" y="117332"/>
            <a:ext cx="50144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500" dirty="0" err="1">
                <a:solidFill>
                  <a:srgbClr val="FBF8ED"/>
                </a:solidFill>
                <a:latin typeface="Regulators" pitchFamily="2" charset="0"/>
              </a:rPr>
              <a:t>Explain</a:t>
            </a:r>
            <a:endParaRPr lang="en-US" sz="3500" dirty="0">
              <a:solidFill>
                <a:srgbClr val="FBF8ED"/>
              </a:solidFill>
              <a:latin typeface="Regulator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0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A41C41-829E-4DF9-9B59-8F311D969301}"/>
              </a:ext>
            </a:extLst>
          </p:cNvPr>
          <p:cNvSpPr/>
          <p:nvPr/>
        </p:nvSpPr>
        <p:spPr>
          <a:xfrm>
            <a:off x="0" y="877057"/>
            <a:ext cx="12192000" cy="599768"/>
          </a:xfrm>
          <a:prstGeom prst="rect">
            <a:avLst/>
          </a:prstGeom>
          <a:solidFill>
            <a:srgbClr val="25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E9CE5-889B-4643-AAFB-3686F14248D0}"/>
              </a:ext>
            </a:extLst>
          </p:cNvPr>
          <p:cNvSpPr txBox="1"/>
          <p:nvPr/>
        </p:nvSpPr>
        <p:spPr>
          <a:xfrm>
            <a:off x="0" y="965530"/>
            <a:ext cx="501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$ </a:t>
            </a:r>
            <a:r>
              <a:rPr lang="en-US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rustc</a:t>
            </a:r>
            <a:r>
              <a:rPr lang="en-US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 --explain E0</a:t>
            </a:r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382</a:t>
            </a:r>
            <a:endParaRPr lang="en-US" sz="2000" dirty="0">
              <a:solidFill>
                <a:srgbClr val="FBF8ED"/>
              </a:solidFill>
              <a:latin typeface="IBM Plex Mono" panose="020B0509050203000203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44A1E-240F-40FD-A7B0-D078893D0B79}"/>
              </a:ext>
            </a:extLst>
          </p:cNvPr>
          <p:cNvSpPr txBox="1"/>
          <p:nvPr/>
        </p:nvSpPr>
        <p:spPr>
          <a:xfrm>
            <a:off x="0" y="1605608"/>
            <a:ext cx="12192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A variable was used after its contents have been moved elsewhere.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Erroneous code example: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```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struct </a:t>
            </a:r>
            <a:r>
              <a:rPr lang="en-US" sz="1800" i="1" dirty="0" err="1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MyStruct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 { s: u32 }</a:t>
            </a:r>
            <a:b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b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i="1" dirty="0" err="1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fn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 main() {</a:t>
            </a:r>
            <a:b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hu-HU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  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let mut x = </a:t>
            </a:r>
            <a:r>
              <a:rPr lang="en-US" sz="1800" i="1" dirty="0" err="1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MyStruct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{ s: 5u32 };</a:t>
            </a:r>
            <a:b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hu-HU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  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let y = x;</a:t>
            </a:r>
            <a:b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hu-HU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  </a:t>
            </a:r>
            <a:r>
              <a:rPr lang="en-US" sz="1800" i="1" dirty="0" err="1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x.s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 = 6;</a:t>
            </a:r>
            <a:b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hu-HU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  </a:t>
            </a:r>
            <a:r>
              <a:rPr lang="en-US" sz="1800" i="1" dirty="0" err="1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println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!("{}", </a:t>
            </a:r>
            <a:r>
              <a:rPr lang="en-US" sz="1800" i="1" dirty="0" err="1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x.s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);</a:t>
            </a:r>
            <a:b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}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```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Since `</a:t>
            </a:r>
            <a:r>
              <a:rPr lang="en-US" sz="1800" i="1" dirty="0" err="1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MyStruct</a:t>
            </a: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` is a type that is not marked `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Copy</a:t>
            </a: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`, the data gets moved out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of `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x</a:t>
            </a: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` when we set `</a:t>
            </a:r>
            <a:r>
              <a:rPr lang="en-US" sz="1800" i="1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y</a:t>
            </a: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`. This is fundamental to Rust's ownership system: outside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of workarounds like `</a:t>
            </a:r>
            <a:r>
              <a:rPr lang="en-US" sz="1800" i="1" dirty="0" err="1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Rc</a:t>
            </a: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`, a value cannot be owned by more than one variable.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Sometimes we don't need to move the value. Using a reference, we can let another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function borrow the value without changing its ownership. In the example below,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we don't actually have to move our string to `</a:t>
            </a:r>
            <a:r>
              <a:rPr lang="en-US" sz="1800" i="1" dirty="0" err="1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calculate_length</a:t>
            </a: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`, we can give it</a:t>
            </a:r>
            <a:b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</a:br>
            <a:r>
              <a:rPr lang="en-US" sz="1800" dirty="0">
                <a:solidFill>
                  <a:srgbClr val="DCDFE4"/>
                </a:solidFill>
                <a:effectLst/>
                <a:latin typeface="IBM Plex Mono" panose="020B0509050203000203" pitchFamily="49" charset="0"/>
              </a:rPr>
              <a:t>a reference to it with `&amp;` instead.</a:t>
            </a:r>
            <a:endParaRPr lang="en-US" sz="1800" dirty="0">
              <a:effectLst/>
              <a:latin typeface="IBM Plex Mono" panose="020B0509050203000203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F1E4C-CC28-4F15-BC69-64321F152A02}"/>
              </a:ext>
            </a:extLst>
          </p:cNvPr>
          <p:cNvSpPr/>
          <p:nvPr/>
        </p:nvSpPr>
        <p:spPr>
          <a:xfrm>
            <a:off x="0" y="-1"/>
            <a:ext cx="12192000" cy="877057"/>
          </a:xfrm>
          <a:prstGeom prst="rect">
            <a:avLst/>
          </a:prstGeom>
          <a:solidFill>
            <a:srgbClr val="317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8A36-C252-4BFD-B28C-3F2BCE4DC6F9}"/>
              </a:ext>
            </a:extLst>
          </p:cNvPr>
          <p:cNvSpPr txBox="1"/>
          <p:nvPr/>
        </p:nvSpPr>
        <p:spPr>
          <a:xfrm>
            <a:off x="0" y="117332"/>
            <a:ext cx="50144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500" dirty="0" err="1">
                <a:solidFill>
                  <a:srgbClr val="FBF8ED"/>
                </a:solidFill>
                <a:latin typeface="Regulators" pitchFamily="2" charset="0"/>
              </a:rPr>
              <a:t>Explain</a:t>
            </a:r>
            <a:endParaRPr lang="en-US" sz="3500" dirty="0">
              <a:solidFill>
                <a:srgbClr val="FBF8ED"/>
              </a:solidFill>
              <a:latin typeface="Regulator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79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290BE4-07C6-4846-AE8A-87E50489C0BD}"/>
              </a:ext>
            </a:extLst>
          </p:cNvPr>
          <p:cNvSpPr/>
          <p:nvPr/>
        </p:nvSpPr>
        <p:spPr>
          <a:xfrm>
            <a:off x="-2" y="1303440"/>
            <a:ext cx="12192000" cy="1281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A41C41-829E-4DF9-9B59-8F311D969301}"/>
              </a:ext>
            </a:extLst>
          </p:cNvPr>
          <p:cNvSpPr/>
          <p:nvPr/>
        </p:nvSpPr>
        <p:spPr>
          <a:xfrm>
            <a:off x="0" y="877057"/>
            <a:ext cx="12192000" cy="599768"/>
          </a:xfrm>
          <a:prstGeom prst="rect">
            <a:avLst/>
          </a:prstGeom>
          <a:solidFill>
            <a:srgbClr val="25242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E9CE5-889B-4643-AAFB-3686F14248D0}"/>
              </a:ext>
            </a:extLst>
          </p:cNvPr>
          <p:cNvSpPr txBox="1"/>
          <p:nvPr/>
        </p:nvSpPr>
        <p:spPr>
          <a:xfrm>
            <a:off x="-1" y="965530"/>
            <a:ext cx="871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https://doc.rust-lang.org/error-index.html#E0382</a:t>
            </a:r>
            <a:endParaRPr lang="en-US" sz="2000" dirty="0">
              <a:solidFill>
                <a:srgbClr val="FBF8ED"/>
              </a:solidFill>
              <a:latin typeface="IBM Plex Mono" panose="020B0509050203000203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F1E4C-CC28-4F15-BC69-64321F152A02}"/>
              </a:ext>
            </a:extLst>
          </p:cNvPr>
          <p:cNvSpPr/>
          <p:nvPr/>
        </p:nvSpPr>
        <p:spPr>
          <a:xfrm>
            <a:off x="0" y="-1"/>
            <a:ext cx="12192000" cy="877057"/>
          </a:xfrm>
          <a:prstGeom prst="rect">
            <a:avLst/>
          </a:prstGeom>
          <a:solidFill>
            <a:srgbClr val="317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8A36-C252-4BFD-B28C-3F2BCE4DC6F9}"/>
              </a:ext>
            </a:extLst>
          </p:cNvPr>
          <p:cNvSpPr txBox="1"/>
          <p:nvPr/>
        </p:nvSpPr>
        <p:spPr>
          <a:xfrm>
            <a:off x="0" y="117332"/>
            <a:ext cx="50144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500" dirty="0">
                <a:solidFill>
                  <a:srgbClr val="FBF8ED"/>
                </a:solidFill>
                <a:latin typeface="Regulators" pitchFamily="2" charset="0"/>
              </a:rPr>
              <a:t>Error Index</a:t>
            </a:r>
            <a:endParaRPr lang="en-US" sz="3500" dirty="0">
              <a:solidFill>
                <a:srgbClr val="FBF8ED"/>
              </a:solidFill>
              <a:latin typeface="Regulator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241C1-2EEE-4C46-A42E-06648FDB6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82896"/>
            <a:ext cx="12192000" cy="625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76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A41C41-829E-4DF9-9B59-8F311D969301}"/>
              </a:ext>
            </a:extLst>
          </p:cNvPr>
          <p:cNvSpPr/>
          <p:nvPr/>
        </p:nvSpPr>
        <p:spPr>
          <a:xfrm>
            <a:off x="0" y="877057"/>
            <a:ext cx="12192000" cy="599768"/>
          </a:xfrm>
          <a:prstGeom prst="rect">
            <a:avLst/>
          </a:prstGeom>
          <a:solidFill>
            <a:srgbClr val="2524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E9CE5-889B-4643-AAFB-3686F14248D0}"/>
              </a:ext>
            </a:extLst>
          </p:cNvPr>
          <p:cNvSpPr txBox="1"/>
          <p:nvPr/>
        </p:nvSpPr>
        <p:spPr>
          <a:xfrm>
            <a:off x="0" y="965530"/>
            <a:ext cx="501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$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cargo</a:t>
            </a:r>
            <a:r>
              <a:rPr lang="hu-HU" sz="2000" dirty="0">
                <a:solidFill>
                  <a:srgbClr val="FBF8ED"/>
                </a:solidFill>
                <a:latin typeface="IBM Plex Mono" panose="020B0509050203000203" pitchFamily="49" charset="0"/>
              </a:rPr>
              <a:t> </a:t>
            </a:r>
            <a:r>
              <a:rPr lang="hu-HU" sz="2000" dirty="0" err="1">
                <a:solidFill>
                  <a:srgbClr val="FBF8ED"/>
                </a:solidFill>
                <a:latin typeface="IBM Plex Mono" panose="020B0509050203000203" pitchFamily="49" charset="0"/>
              </a:rPr>
              <a:t>build</a:t>
            </a:r>
            <a:endParaRPr lang="en-US" sz="2000" dirty="0">
              <a:solidFill>
                <a:srgbClr val="FBF8ED"/>
              </a:solidFill>
              <a:latin typeface="IBM Plex Mono" panose="020B0509050203000203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44A1E-240F-40FD-A7B0-D078893D0B79}"/>
              </a:ext>
            </a:extLst>
          </p:cNvPr>
          <p:cNvSpPr txBox="1"/>
          <p:nvPr/>
        </p:nvSpPr>
        <p:spPr>
          <a:xfrm>
            <a:off x="0" y="1605608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error[E0658]: `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impl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Trait` in type aliases 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is unstable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--&gt; 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balico_raft_library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src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entrypoint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\mod.rs:27:27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|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27 | type 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LaterResult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&lt;T&gt; = </a:t>
            </a:r>
            <a:r>
              <a:rPr lang="en-US" dirty="0" err="1">
                <a:solidFill>
                  <a:srgbClr val="FBF8ED"/>
                </a:solidFill>
                <a:latin typeface="IBM Plex Mono" panose="020B0509050203000203" pitchFamily="49" charset="0"/>
              </a:rPr>
              <a:t>impl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Future&lt;Output=Result&lt;T, anyhow::Error&gt;&gt;;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|                           ^^^^^^^^^^^^^^^^^^^^^^^^^^^^^^^^^^^^^^^^^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|</a:t>
            </a:r>
          </a:p>
          <a:p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   = note: see issue #63063 </a:t>
            </a:r>
            <a:r>
              <a:rPr lang="en-US" dirty="0">
                <a:solidFill>
                  <a:srgbClr val="E9B33F"/>
                </a:solidFill>
                <a:latin typeface="IBM Plex Mono" panose="020B0509050203000203" pitchFamily="49" charset="0"/>
              </a:rPr>
              <a:t>https://github.com/rust-lang/rust/issues/63063</a:t>
            </a:r>
            <a:endParaRPr lang="hu-HU" dirty="0">
              <a:solidFill>
                <a:srgbClr val="E9B33F"/>
              </a:solidFill>
              <a:latin typeface="IBM Plex Mono" panose="020B0509050203000203" pitchFamily="49" charset="0"/>
            </a:endParaRPr>
          </a:p>
          <a:p>
            <a:r>
              <a:rPr lang="hu-HU" dirty="0">
                <a:solidFill>
                  <a:srgbClr val="FBF8ED"/>
                </a:solidFill>
                <a:latin typeface="IBM Plex Mono" panose="020B0509050203000203" pitchFamily="49" charset="0"/>
              </a:rPr>
              <a:t>           </a:t>
            </a:r>
            <a:r>
              <a:rPr lang="en-US" dirty="0">
                <a:solidFill>
                  <a:srgbClr val="FBF8ED"/>
                </a:solidFill>
                <a:latin typeface="IBM Plex Mono" panose="020B0509050203000203" pitchFamily="49" charset="0"/>
              </a:rPr>
              <a:t>for more information</a:t>
            </a:r>
            <a:endParaRPr lang="en-US" dirty="0">
              <a:solidFill>
                <a:srgbClr val="62BAAD"/>
              </a:solidFill>
              <a:latin typeface="IBM Plex Mono" panose="020B0509050203000203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4F1E4C-CC28-4F15-BC69-64321F152A02}"/>
              </a:ext>
            </a:extLst>
          </p:cNvPr>
          <p:cNvSpPr/>
          <p:nvPr/>
        </p:nvSpPr>
        <p:spPr>
          <a:xfrm>
            <a:off x="0" y="-1"/>
            <a:ext cx="12192000" cy="877057"/>
          </a:xfrm>
          <a:prstGeom prst="rect">
            <a:avLst/>
          </a:prstGeom>
          <a:solidFill>
            <a:srgbClr val="317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58A36-C252-4BFD-B28C-3F2BCE4DC6F9}"/>
              </a:ext>
            </a:extLst>
          </p:cNvPr>
          <p:cNvSpPr txBox="1"/>
          <p:nvPr/>
        </p:nvSpPr>
        <p:spPr>
          <a:xfrm>
            <a:off x="-1" y="117332"/>
            <a:ext cx="64427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500" dirty="0" err="1">
                <a:solidFill>
                  <a:srgbClr val="FBF8ED"/>
                </a:solidFill>
                <a:latin typeface="Regulators" pitchFamily="2" charset="0"/>
              </a:rPr>
              <a:t>Forward</a:t>
            </a:r>
            <a:r>
              <a:rPr lang="hu-HU" sz="3500" dirty="0">
                <a:solidFill>
                  <a:srgbClr val="FBF8ED"/>
                </a:solidFill>
                <a:latin typeface="Regulators" pitchFamily="2" charset="0"/>
              </a:rPr>
              <a:t> </a:t>
            </a:r>
            <a:r>
              <a:rPr lang="hu-HU" sz="3500" dirty="0" err="1">
                <a:solidFill>
                  <a:srgbClr val="FBF8ED"/>
                </a:solidFill>
                <a:latin typeface="Regulators" pitchFamily="2" charset="0"/>
              </a:rPr>
              <a:t>Compatibility</a:t>
            </a:r>
            <a:endParaRPr lang="en-US" sz="3500" dirty="0">
              <a:solidFill>
                <a:srgbClr val="FBF8ED"/>
              </a:solidFill>
              <a:latin typeface="Regulator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277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73B98C-8566-43E6-8B8A-47EAA5C9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02D672B-ADBF-426E-A17E-F435A729E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7500" y="2634559"/>
            <a:ext cx="1586928" cy="28715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DBDD89-8E83-41B3-B9AD-ED5123BEC2C4}"/>
              </a:ext>
            </a:extLst>
          </p:cNvPr>
          <p:cNvSpPr/>
          <p:nvPr/>
        </p:nvSpPr>
        <p:spPr>
          <a:xfrm>
            <a:off x="4622334" y="962636"/>
            <a:ext cx="7010015" cy="4932727"/>
          </a:xfrm>
          <a:prstGeom prst="rect">
            <a:avLst/>
          </a:prstGeom>
          <a:solidFill>
            <a:srgbClr val="260716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275D7-F66F-4730-877C-A3539CFCB5CB}"/>
              </a:ext>
            </a:extLst>
          </p:cNvPr>
          <p:cNvSpPr txBox="1"/>
          <p:nvPr/>
        </p:nvSpPr>
        <p:spPr>
          <a:xfrm>
            <a:off x="5506562" y="1967854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25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„Aki a kezedet vezeti.”</a:t>
            </a:r>
            <a:endParaRPr lang="en-US" sz="225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39BAB-435A-461D-AC6B-4285D9B4F654}"/>
              </a:ext>
            </a:extLst>
          </p:cNvPr>
          <p:cNvSpPr txBox="1"/>
          <p:nvPr/>
        </p:nvSpPr>
        <p:spPr>
          <a:xfrm>
            <a:off x="4771042" y="1031846"/>
            <a:ext cx="4535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rgbClr val="FBF8ED"/>
                </a:solidFill>
                <a:latin typeface="Regulators" pitchFamily="2" charset="0"/>
              </a:rPr>
              <a:t>Fordító Feri</a:t>
            </a:r>
            <a:endParaRPr lang="en-US" sz="4000" dirty="0">
              <a:solidFill>
                <a:srgbClr val="FBF8ED"/>
              </a:solidFill>
              <a:latin typeface="Regulator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51E8B8-02A0-40CD-8128-A951FF23C255}"/>
              </a:ext>
            </a:extLst>
          </p:cNvPr>
          <p:cNvSpPr/>
          <p:nvPr/>
        </p:nvSpPr>
        <p:spPr>
          <a:xfrm>
            <a:off x="4773002" y="1667655"/>
            <a:ext cx="2185588" cy="72076"/>
          </a:xfrm>
          <a:prstGeom prst="rect">
            <a:avLst/>
          </a:prstGeom>
          <a:solidFill>
            <a:srgbClr val="9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C6672-0C9E-4E9E-AAE1-44B9BAB526B6}"/>
              </a:ext>
            </a:extLst>
          </p:cNvPr>
          <p:cNvSpPr txBox="1"/>
          <p:nvPr/>
        </p:nvSpPr>
        <p:spPr>
          <a:xfrm>
            <a:off x="4771042" y="2634558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Kontextus (nem csak sor-oszlop).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E710C-10EA-45B0-8DEC-C48A5A270046}"/>
              </a:ext>
            </a:extLst>
          </p:cNvPr>
          <p:cNvSpPr txBox="1"/>
          <p:nvPr/>
        </p:nvSpPr>
        <p:spPr>
          <a:xfrm>
            <a:off x="4771042" y="3301262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:, 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63F9B6-7B1C-4EE2-8013-216B6E26FD37}"/>
              </a:ext>
            </a:extLst>
          </p:cNvPr>
          <p:cNvSpPr txBox="1"/>
          <p:nvPr/>
        </p:nvSpPr>
        <p:spPr>
          <a:xfrm>
            <a:off x="4771042" y="3969915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24E019-11A2-4042-BC4C-D3A2306E8770}"/>
              </a:ext>
            </a:extLst>
          </p:cNvPr>
          <p:cNvSpPr txBox="1"/>
          <p:nvPr/>
        </p:nvSpPr>
        <p:spPr>
          <a:xfrm>
            <a:off x="4761928" y="4636109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 Index.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FB1022-60F7-48CE-BA33-F4D509B6071B}"/>
              </a:ext>
            </a:extLst>
          </p:cNvPr>
          <p:cNvSpPr txBox="1"/>
          <p:nvPr/>
        </p:nvSpPr>
        <p:spPr>
          <a:xfrm>
            <a:off x="4771042" y="5302303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Forward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compatibility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3786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27513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6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2177199" cy="784830"/>
          </a:xfrm>
          <a:prstGeom prst="rect">
            <a:avLst/>
          </a:prstGeom>
          <a:ln>
            <a:noFill/>
          </a:ln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Rólam</a:t>
            </a:r>
          </a:p>
        </p:txBody>
      </p:sp>
      <p:sp>
        <p:nvSpPr>
          <p:cNvPr id="9" name="Tartalom helye 5">
            <a:extLst>
              <a:ext uri="{FF2B5EF4-FFF2-40B4-BE49-F238E27FC236}">
                <a16:creationId xmlns:a16="http://schemas.microsoft.com/office/drawing/2014/main" id="{91AE3D0B-79A9-400E-8B5C-B1881FAC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625"/>
            <a:ext cx="3146571" cy="5178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cap="small" dirty="0">
                <a:latin typeface="SlabTallX-Medium" panose="0200060305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Munkahelyek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1483024" y="2573524"/>
            <a:ext cx="63103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EPAM Systems</a:t>
            </a:r>
            <a:b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Junior Software </a:t>
            </a:r>
            <a:r>
              <a:rPr lang="hu-HU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Engineer</a:t>
            </a:r>
            <a:endParaRPr lang="hu-HU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3A0000-9377-477F-B62E-2469DEF6B256}"/>
              </a:ext>
            </a:extLst>
          </p:cNvPr>
          <p:cNvSpPr/>
          <p:nvPr/>
        </p:nvSpPr>
        <p:spPr>
          <a:xfrm>
            <a:off x="8833606" y="0"/>
            <a:ext cx="3433895" cy="6858000"/>
          </a:xfrm>
          <a:prstGeom prst="rect">
            <a:avLst/>
          </a:prstGeom>
          <a:solidFill>
            <a:srgbClr val="EFE9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zövegdoboz 7">
            <a:extLst>
              <a:ext uri="{FF2B5EF4-FFF2-40B4-BE49-F238E27FC236}">
                <a16:creationId xmlns:a16="http://schemas.microsoft.com/office/drawing/2014/main" id="{B8BE0E5F-6CD5-47EF-A407-DDFBC8E73ED5}"/>
              </a:ext>
            </a:extLst>
          </p:cNvPr>
          <p:cNvSpPr txBox="1"/>
          <p:nvPr/>
        </p:nvSpPr>
        <p:spPr>
          <a:xfrm>
            <a:off x="1483023" y="4821536"/>
            <a:ext cx="73505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NLV8 / </a:t>
            </a:r>
            <a:r>
              <a:rPr lang="hu-HU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Perfinal</a:t>
            </a:r>
            <a:b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</a:t>
            </a:r>
            <a:r>
              <a:rPr lang="hu-HU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Engineer</a:t>
            </a:r>
            <a:br>
              <a:rPr lang="hu-HU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hu-HU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Szövegdoboz 7">
            <a:extLst>
              <a:ext uri="{FF2B5EF4-FFF2-40B4-BE49-F238E27FC236}">
                <a16:creationId xmlns:a16="http://schemas.microsoft.com/office/drawing/2014/main" id="{E62E7C67-C05E-4283-BF5A-D444A2654C42}"/>
              </a:ext>
            </a:extLst>
          </p:cNvPr>
          <p:cNvSpPr txBox="1"/>
          <p:nvPr/>
        </p:nvSpPr>
        <p:spPr>
          <a:xfrm>
            <a:off x="1888699" y="3472148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Szállodaipari backend. | Java.</a:t>
            </a:r>
          </a:p>
        </p:txBody>
      </p:sp>
      <p:sp>
        <p:nvSpPr>
          <p:cNvPr id="16" name="Szövegdoboz 7">
            <a:extLst>
              <a:ext uri="{FF2B5EF4-FFF2-40B4-BE49-F238E27FC236}">
                <a16:creationId xmlns:a16="http://schemas.microsoft.com/office/drawing/2014/main" id="{5AAFE23A-8DC1-48C8-B80F-B7A5BBF1468C}"/>
              </a:ext>
            </a:extLst>
          </p:cNvPr>
          <p:cNvSpPr txBox="1"/>
          <p:nvPr/>
        </p:nvSpPr>
        <p:spPr>
          <a:xfrm>
            <a:off x="1888699" y="3945506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2017-2018</a:t>
            </a:r>
          </a:p>
        </p:txBody>
      </p:sp>
      <p:sp>
        <p:nvSpPr>
          <p:cNvPr id="17" name="Szövegdoboz 7">
            <a:extLst>
              <a:ext uri="{FF2B5EF4-FFF2-40B4-BE49-F238E27FC236}">
                <a16:creationId xmlns:a16="http://schemas.microsoft.com/office/drawing/2014/main" id="{3A18F378-C715-4D95-A7EE-F2D1B3EB4EA4}"/>
              </a:ext>
            </a:extLst>
          </p:cNvPr>
          <p:cNvSpPr txBox="1"/>
          <p:nvPr/>
        </p:nvSpPr>
        <p:spPr>
          <a:xfrm>
            <a:off x="1888699" y="5731854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Banki alkalmazások backendje. | Node.js, C, </a:t>
            </a:r>
            <a:r>
              <a:rPr lang="hu-H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Rust</a:t>
            </a: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8" name="Szövegdoboz 7">
            <a:extLst>
              <a:ext uri="{FF2B5EF4-FFF2-40B4-BE49-F238E27FC236}">
                <a16:creationId xmlns:a16="http://schemas.microsoft.com/office/drawing/2014/main" id="{3F1D266F-DB82-4E4C-92B1-45F9EEC2DEE0}"/>
              </a:ext>
            </a:extLst>
          </p:cNvPr>
          <p:cNvSpPr txBox="1"/>
          <p:nvPr/>
        </p:nvSpPr>
        <p:spPr>
          <a:xfrm>
            <a:off x="1888699" y="6205212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D1D45-1A02-498A-BF6D-7A7ABF9E2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372" y="2568185"/>
            <a:ext cx="2469640" cy="872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CEBC4-C728-44E8-A43A-4515B748A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132" y="4821536"/>
            <a:ext cx="2468880" cy="7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4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73B98C-8566-43E6-8B8A-47EAA5C9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DBDD89-8E83-41B3-B9AD-ED5123BEC2C4}"/>
              </a:ext>
            </a:extLst>
          </p:cNvPr>
          <p:cNvSpPr/>
          <p:nvPr/>
        </p:nvSpPr>
        <p:spPr>
          <a:xfrm>
            <a:off x="4622334" y="962636"/>
            <a:ext cx="7010015" cy="4932727"/>
          </a:xfrm>
          <a:prstGeom prst="rect">
            <a:avLst/>
          </a:prstGeom>
          <a:solidFill>
            <a:srgbClr val="260716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39BAB-435A-461D-AC6B-4285D9B4F654}"/>
              </a:ext>
            </a:extLst>
          </p:cNvPr>
          <p:cNvSpPr txBox="1"/>
          <p:nvPr/>
        </p:nvSpPr>
        <p:spPr>
          <a:xfrm>
            <a:off x="4771042" y="1031846"/>
            <a:ext cx="4535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FBF8ED"/>
                </a:solidFill>
                <a:latin typeface="Regulators" pitchFamily="2" charset="0"/>
              </a:rPr>
              <a:t>Clippy</a:t>
            </a:r>
            <a:endParaRPr lang="en-US" sz="4000" dirty="0">
              <a:solidFill>
                <a:srgbClr val="FBF8ED"/>
              </a:solidFill>
              <a:latin typeface="Regulator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51E8B8-02A0-40CD-8128-A951FF23C255}"/>
              </a:ext>
            </a:extLst>
          </p:cNvPr>
          <p:cNvSpPr/>
          <p:nvPr/>
        </p:nvSpPr>
        <p:spPr>
          <a:xfrm>
            <a:off x="4773002" y="1667655"/>
            <a:ext cx="2185588" cy="72076"/>
          </a:xfrm>
          <a:prstGeom prst="rect">
            <a:avLst/>
          </a:prstGeom>
          <a:solidFill>
            <a:srgbClr val="9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C6672-0C9E-4E9E-AAE1-44B9BAB526B6}"/>
              </a:ext>
            </a:extLst>
          </p:cNvPr>
          <p:cNvSpPr txBox="1"/>
          <p:nvPr/>
        </p:nvSpPr>
        <p:spPr>
          <a:xfrm>
            <a:off x="4761927" y="1900043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Konfigurálható 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linter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3532B9-B0FB-42C5-BC04-77F476AC7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1375" y="2567862"/>
            <a:ext cx="2276761" cy="289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492972-F5E4-4F30-B030-41AF8ECF2DA1}"/>
              </a:ext>
            </a:extLst>
          </p:cNvPr>
          <p:cNvSpPr txBox="1"/>
          <p:nvPr/>
        </p:nvSpPr>
        <p:spPr>
          <a:xfrm>
            <a:off x="4761926" y="2494835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Hibát vagy figyelmeztetést ad, ha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CE50CF-66B8-41A3-BA27-09EC87616CB4}"/>
              </a:ext>
            </a:extLst>
          </p:cNvPr>
          <p:cNvSpPr txBox="1"/>
          <p:nvPr/>
        </p:nvSpPr>
        <p:spPr>
          <a:xfrm>
            <a:off x="5170700" y="3003717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logikai hibás kódot talál,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2B976-5163-4E83-BCFE-C3E8C04DC2BD}"/>
              </a:ext>
            </a:extLst>
          </p:cNvPr>
          <p:cNvSpPr txBox="1"/>
          <p:nvPr/>
        </p:nvSpPr>
        <p:spPr>
          <a:xfrm>
            <a:off x="5170699" y="3441616"/>
            <a:ext cx="624648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olyan megoldást észlel, mely nem hatékony, 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E2CDB9-2BCC-4768-95EC-BAD2DC8DDA8C}"/>
              </a:ext>
            </a:extLst>
          </p:cNvPr>
          <p:cNvSpPr txBox="1"/>
          <p:nvPr/>
        </p:nvSpPr>
        <p:spPr>
          <a:xfrm>
            <a:off x="5170699" y="3883744"/>
            <a:ext cx="624648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olyan megoldást lát, melynél van egyszerűbb,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ADAEDC-902C-4FB7-BBA8-BAC0E2448B19}"/>
              </a:ext>
            </a:extLst>
          </p:cNvPr>
          <p:cNvSpPr txBox="1"/>
          <p:nvPr/>
        </p:nvSpPr>
        <p:spPr>
          <a:xfrm>
            <a:off x="5170699" y="4318097"/>
            <a:ext cx="624648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stb.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3B11D9-07F6-4ABC-9BE2-A0E63B565631}"/>
              </a:ext>
            </a:extLst>
          </p:cNvPr>
          <p:cNvSpPr/>
          <p:nvPr/>
        </p:nvSpPr>
        <p:spPr>
          <a:xfrm>
            <a:off x="4608724" y="5284961"/>
            <a:ext cx="7023625" cy="610401"/>
          </a:xfrm>
          <a:prstGeom prst="rect">
            <a:avLst/>
          </a:prstGeom>
          <a:solidFill>
            <a:srgbClr val="EFE9D5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B9A98E-F508-41EB-B9DB-1E5C4D270823}"/>
              </a:ext>
            </a:extLst>
          </p:cNvPr>
          <p:cNvSpPr txBox="1"/>
          <p:nvPr/>
        </p:nvSpPr>
        <p:spPr>
          <a:xfrm>
            <a:off x="4761926" y="5390106"/>
            <a:ext cx="501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752545"/>
                </a:solidFill>
                <a:latin typeface="IBM Plex Mono" panose="020B0509050203000203" pitchFamily="49" charset="0"/>
              </a:rPr>
              <a:t>$ </a:t>
            </a:r>
            <a:r>
              <a:rPr lang="hu-HU" sz="2000" dirty="0" err="1">
                <a:solidFill>
                  <a:srgbClr val="752545"/>
                </a:solidFill>
                <a:latin typeface="IBM Plex Mono" panose="020B0509050203000203" pitchFamily="49" charset="0"/>
              </a:rPr>
              <a:t>rustup</a:t>
            </a:r>
            <a:r>
              <a:rPr lang="hu-HU" sz="2000" dirty="0">
                <a:solidFill>
                  <a:srgbClr val="752545"/>
                </a:solidFill>
                <a:latin typeface="IBM Plex Mono" panose="020B0509050203000203" pitchFamily="49" charset="0"/>
              </a:rPr>
              <a:t> </a:t>
            </a:r>
            <a:r>
              <a:rPr lang="hu-HU" sz="2000" dirty="0" err="1">
                <a:solidFill>
                  <a:srgbClr val="752545"/>
                </a:solidFill>
                <a:latin typeface="IBM Plex Mono" panose="020B0509050203000203" pitchFamily="49" charset="0"/>
              </a:rPr>
              <a:t>component</a:t>
            </a:r>
            <a:r>
              <a:rPr lang="hu-HU" sz="2000" dirty="0">
                <a:solidFill>
                  <a:srgbClr val="752545"/>
                </a:solidFill>
                <a:latin typeface="IBM Plex Mono" panose="020B0509050203000203" pitchFamily="49" charset="0"/>
              </a:rPr>
              <a:t> add </a:t>
            </a:r>
            <a:r>
              <a:rPr lang="hu-HU" sz="2000" dirty="0" err="1">
                <a:solidFill>
                  <a:srgbClr val="752545"/>
                </a:solidFill>
                <a:latin typeface="IBM Plex Mono" panose="020B0509050203000203" pitchFamily="49" charset="0"/>
              </a:rPr>
              <a:t>clippy</a:t>
            </a:r>
            <a:endParaRPr lang="en-US" sz="2000" dirty="0">
              <a:solidFill>
                <a:srgbClr val="752545"/>
              </a:solidFill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99 -0.00047 L -0.0013 -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00092 L -0.32708 -0.000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3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73B98C-8566-43E6-8B8A-47EAA5C9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DBDD89-8E83-41B3-B9AD-ED5123BEC2C4}"/>
              </a:ext>
            </a:extLst>
          </p:cNvPr>
          <p:cNvSpPr/>
          <p:nvPr/>
        </p:nvSpPr>
        <p:spPr>
          <a:xfrm>
            <a:off x="4622334" y="962636"/>
            <a:ext cx="7010015" cy="4932727"/>
          </a:xfrm>
          <a:prstGeom prst="rect">
            <a:avLst/>
          </a:prstGeom>
          <a:solidFill>
            <a:srgbClr val="260716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39BAB-435A-461D-AC6B-4285D9B4F654}"/>
              </a:ext>
            </a:extLst>
          </p:cNvPr>
          <p:cNvSpPr txBox="1"/>
          <p:nvPr/>
        </p:nvSpPr>
        <p:spPr>
          <a:xfrm>
            <a:off x="4771042" y="1031846"/>
            <a:ext cx="4535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 err="1">
                <a:solidFill>
                  <a:srgbClr val="FBF8ED"/>
                </a:solidFill>
                <a:latin typeface="Regulators" pitchFamily="2" charset="0"/>
              </a:rPr>
              <a:t>Fmt</a:t>
            </a:r>
            <a:endParaRPr lang="en-US" sz="4000" dirty="0">
              <a:solidFill>
                <a:srgbClr val="FBF8ED"/>
              </a:solidFill>
              <a:latin typeface="Regulator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51E8B8-02A0-40CD-8128-A951FF23C255}"/>
              </a:ext>
            </a:extLst>
          </p:cNvPr>
          <p:cNvSpPr/>
          <p:nvPr/>
        </p:nvSpPr>
        <p:spPr>
          <a:xfrm>
            <a:off x="4773002" y="1667655"/>
            <a:ext cx="2185588" cy="72076"/>
          </a:xfrm>
          <a:prstGeom prst="rect">
            <a:avLst/>
          </a:prstGeom>
          <a:solidFill>
            <a:srgbClr val="9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E3C3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C6672-0C9E-4E9E-AAE1-44B9BAB526B6}"/>
              </a:ext>
            </a:extLst>
          </p:cNvPr>
          <p:cNvSpPr txBox="1"/>
          <p:nvPr/>
        </p:nvSpPr>
        <p:spPr>
          <a:xfrm>
            <a:off x="4761927" y="1900043"/>
            <a:ext cx="521502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Konfigurálható kódformázó.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33532B9-B0FB-42C5-BC04-77F476AC7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68702" y="2567862"/>
            <a:ext cx="1702106" cy="289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492972-F5E4-4F30-B030-41AF8ECF2DA1}"/>
              </a:ext>
            </a:extLst>
          </p:cNvPr>
          <p:cNvSpPr txBox="1"/>
          <p:nvPr/>
        </p:nvSpPr>
        <p:spPr>
          <a:xfrm>
            <a:off x="4761926" y="2494835"/>
            <a:ext cx="52150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Alapesetben biztosítja, hogy a kódunk megfeleljen a </a:t>
            </a:r>
            <a:r>
              <a:rPr lang="hu-HU" sz="225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Rust</a:t>
            </a:r>
            <a:r>
              <a:rPr lang="hu-HU" sz="225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225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Style</a:t>
            </a:r>
            <a:r>
              <a:rPr lang="hu-HU" sz="225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225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Guide</a:t>
            </a:r>
            <a:r>
              <a:rPr lang="hu-HU" sz="225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-nak</a:t>
            </a:r>
            <a:r>
              <a:rPr lang="hu-HU" sz="225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250" dirty="0">
              <a:solidFill>
                <a:srgbClr val="FBF8E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8BFF24-8CFC-4048-8BAA-2C84906BEAFC}"/>
              </a:ext>
            </a:extLst>
          </p:cNvPr>
          <p:cNvSpPr/>
          <p:nvPr/>
        </p:nvSpPr>
        <p:spPr>
          <a:xfrm>
            <a:off x="4608724" y="5284961"/>
            <a:ext cx="7023625" cy="610401"/>
          </a:xfrm>
          <a:prstGeom prst="rect">
            <a:avLst/>
          </a:prstGeom>
          <a:solidFill>
            <a:srgbClr val="EFE9D5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19C5EA-2840-4216-BBC9-C1FEA6EE0495}"/>
              </a:ext>
            </a:extLst>
          </p:cNvPr>
          <p:cNvSpPr txBox="1"/>
          <p:nvPr/>
        </p:nvSpPr>
        <p:spPr>
          <a:xfrm>
            <a:off x="4761926" y="5390106"/>
            <a:ext cx="5014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solidFill>
                  <a:srgbClr val="752545"/>
                </a:solidFill>
                <a:latin typeface="IBM Plex Mono" panose="020B0509050203000203" pitchFamily="49" charset="0"/>
              </a:rPr>
              <a:t>$ </a:t>
            </a:r>
            <a:r>
              <a:rPr lang="hu-HU" sz="2000" dirty="0" err="1">
                <a:solidFill>
                  <a:srgbClr val="752545"/>
                </a:solidFill>
                <a:latin typeface="IBM Plex Mono" panose="020B0509050203000203" pitchFamily="49" charset="0"/>
              </a:rPr>
              <a:t>rustup</a:t>
            </a:r>
            <a:r>
              <a:rPr lang="hu-HU" sz="2000" dirty="0">
                <a:solidFill>
                  <a:srgbClr val="752545"/>
                </a:solidFill>
                <a:latin typeface="IBM Plex Mono" panose="020B0509050203000203" pitchFamily="49" charset="0"/>
              </a:rPr>
              <a:t> </a:t>
            </a:r>
            <a:r>
              <a:rPr lang="hu-HU" sz="2000" dirty="0" err="1">
                <a:solidFill>
                  <a:srgbClr val="752545"/>
                </a:solidFill>
                <a:latin typeface="IBM Plex Mono" panose="020B0509050203000203" pitchFamily="49" charset="0"/>
              </a:rPr>
              <a:t>component</a:t>
            </a:r>
            <a:r>
              <a:rPr lang="hu-HU" sz="2000" dirty="0">
                <a:solidFill>
                  <a:srgbClr val="752545"/>
                </a:solidFill>
                <a:latin typeface="IBM Plex Mono" panose="020B0509050203000203" pitchFamily="49" charset="0"/>
              </a:rPr>
              <a:t> add </a:t>
            </a:r>
            <a:r>
              <a:rPr lang="hu-HU" sz="2000" dirty="0" err="1">
                <a:solidFill>
                  <a:srgbClr val="752545"/>
                </a:solidFill>
                <a:latin typeface="IBM Plex Mono" panose="020B0509050203000203" pitchFamily="49" charset="0"/>
              </a:rPr>
              <a:t>rustfmt</a:t>
            </a:r>
            <a:endParaRPr lang="en-US" sz="2000" dirty="0">
              <a:solidFill>
                <a:srgbClr val="752545"/>
              </a:solidFill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0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799 -0.00047 L -0.0013 -0.000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2633B-5B6B-4E3C-B24B-9322312A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E93B-268F-48E1-A50A-8F9B34C8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74" y="1286852"/>
            <a:ext cx="8125167" cy="4150947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2C86A-FCE7-41F3-9687-DBEAF395ABFA}"/>
              </a:ext>
            </a:extLst>
          </p:cNvPr>
          <p:cNvSpPr txBox="1"/>
          <p:nvPr/>
        </p:nvSpPr>
        <p:spPr>
          <a:xfrm>
            <a:off x="69959" y="1181674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Book</a:t>
            </a:r>
            <a:endParaRPr lang="en-US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6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2633B-5B6B-4E3C-B24B-9322312A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E93B-268F-48E1-A50A-8F9B34C8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6874" y="1314852"/>
            <a:ext cx="8125167" cy="4094946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2C86A-FCE7-41F3-9687-DBEAF395ABFA}"/>
              </a:ext>
            </a:extLst>
          </p:cNvPr>
          <p:cNvSpPr txBox="1"/>
          <p:nvPr/>
        </p:nvSpPr>
        <p:spPr>
          <a:xfrm>
            <a:off x="69959" y="1181674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Book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E6CCD-7601-45FE-AE5F-1E95567B63C7}"/>
              </a:ext>
            </a:extLst>
          </p:cNvPr>
          <p:cNvSpPr txBox="1"/>
          <p:nvPr/>
        </p:nvSpPr>
        <p:spPr>
          <a:xfrm>
            <a:off x="69959" y="1735672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Rust</a:t>
            </a: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in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Motion</a:t>
            </a:r>
            <a:endParaRPr lang="en-US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08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2633B-5B6B-4E3C-B24B-9322312A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E93B-268F-48E1-A50A-8F9B34C8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2367" y="1314852"/>
            <a:ext cx="8058071" cy="4094946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2C86A-FCE7-41F3-9687-DBEAF395ABFA}"/>
              </a:ext>
            </a:extLst>
          </p:cNvPr>
          <p:cNvSpPr txBox="1"/>
          <p:nvPr/>
        </p:nvSpPr>
        <p:spPr>
          <a:xfrm>
            <a:off x="69959" y="1181674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Book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E6CCD-7601-45FE-AE5F-1E95567B63C7}"/>
              </a:ext>
            </a:extLst>
          </p:cNvPr>
          <p:cNvSpPr txBox="1"/>
          <p:nvPr/>
        </p:nvSpPr>
        <p:spPr>
          <a:xfrm>
            <a:off x="69959" y="1735672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Rust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in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Motion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6CED7-C96A-46F6-8E09-E40F2410E087}"/>
              </a:ext>
            </a:extLst>
          </p:cNvPr>
          <p:cNvSpPr txBox="1"/>
          <p:nvPr/>
        </p:nvSpPr>
        <p:spPr>
          <a:xfrm>
            <a:off x="69959" y="2289670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LogRocket</a:t>
            </a: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Blog</a:t>
            </a:r>
            <a:endParaRPr lang="en-US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854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2633B-5B6B-4E3C-B24B-9322312A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E93B-268F-48E1-A50A-8F9B34C8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1182" y="1314852"/>
            <a:ext cx="8040441" cy="4094946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2C86A-FCE7-41F3-9687-DBEAF395ABFA}"/>
              </a:ext>
            </a:extLst>
          </p:cNvPr>
          <p:cNvSpPr txBox="1"/>
          <p:nvPr/>
        </p:nvSpPr>
        <p:spPr>
          <a:xfrm>
            <a:off x="69959" y="1181674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Book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E6CCD-7601-45FE-AE5F-1E95567B63C7}"/>
              </a:ext>
            </a:extLst>
          </p:cNvPr>
          <p:cNvSpPr txBox="1"/>
          <p:nvPr/>
        </p:nvSpPr>
        <p:spPr>
          <a:xfrm>
            <a:off x="69959" y="1735672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Rust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in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Motion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6CED7-C96A-46F6-8E09-E40F2410E087}"/>
              </a:ext>
            </a:extLst>
          </p:cNvPr>
          <p:cNvSpPr txBox="1"/>
          <p:nvPr/>
        </p:nvSpPr>
        <p:spPr>
          <a:xfrm>
            <a:off x="69959" y="2289670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LogRocket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Blog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46404-FDBF-43C1-9708-104C153EDD1B}"/>
              </a:ext>
            </a:extLst>
          </p:cNvPr>
          <p:cNvSpPr txBox="1"/>
          <p:nvPr/>
        </p:nvSpPr>
        <p:spPr>
          <a:xfrm>
            <a:off x="69959" y="2843668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Steve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Klabnik</a:t>
            </a:r>
            <a:endParaRPr lang="en-US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38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2633B-5B6B-4E3C-B24B-9322312A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E93B-268F-48E1-A50A-8F9B34C8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9571" y="1327869"/>
            <a:ext cx="8040441" cy="4068912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2C86A-FCE7-41F3-9687-DBEAF395ABFA}"/>
              </a:ext>
            </a:extLst>
          </p:cNvPr>
          <p:cNvSpPr txBox="1"/>
          <p:nvPr/>
        </p:nvSpPr>
        <p:spPr>
          <a:xfrm>
            <a:off x="69959" y="1181674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Book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E6CCD-7601-45FE-AE5F-1E95567B63C7}"/>
              </a:ext>
            </a:extLst>
          </p:cNvPr>
          <p:cNvSpPr txBox="1"/>
          <p:nvPr/>
        </p:nvSpPr>
        <p:spPr>
          <a:xfrm>
            <a:off x="69959" y="1735672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Rust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in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Motion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6CED7-C96A-46F6-8E09-E40F2410E087}"/>
              </a:ext>
            </a:extLst>
          </p:cNvPr>
          <p:cNvSpPr txBox="1"/>
          <p:nvPr/>
        </p:nvSpPr>
        <p:spPr>
          <a:xfrm>
            <a:off x="69959" y="2289670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LogRocket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Blog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46404-FDBF-43C1-9708-104C153EDD1B}"/>
              </a:ext>
            </a:extLst>
          </p:cNvPr>
          <p:cNvSpPr txBox="1"/>
          <p:nvPr/>
        </p:nvSpPr>
        <p:spPr>
          <a:xfrm>
            <a:off x="69959" y="2843668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Steve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Klabnik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876D5-A793-4220-8022-9E8D03D51887}"/>
              </a:ext>
            </a:extLst>
          </p:cNvPr>
          <p:cNvSpPr txBox="1"/>
          <p:nvPr/>
        </p:nvSpPr>
        <p:spPr>
          <a:xfrm>
            <a:off x="69959" y="3397666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Exercism</a:t>
            </a:r>
            <a:endParaRPr lang="en-US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889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2633B-5B6B-4E3C-B24B-9322312A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E93B-268F-48E1-A50A-8F9B34C8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1446" y="1327869"/>
            <a:ext cx="7990247" cy="4068912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2C86A-FCE7-41F3-9687-DBEAF395ABFA}"/>
              </a:ext>
            </a:extLst>
          </p:cNvPr>
          <p:cNvSpPr txBox="1"/>
          <p:nvPr/>
        </p:nvSpPr>
        <p:spPr>
          <a:xfrm>
            <a:off x="69959" y="1181674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Book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E6CCD-7601-45FE-AE5F-1E95567B63C7}"/>
              </a:ext>
            </a:extLst>
          </p:cNvPr>
          <p:cNvSpPr txBox="1"/>
          <p:nvPr/>
        </p:nvSpPr>
        <p:spPr>
          <a:xfrm>
            <a:off x="69959" y="1735672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Rust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in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Motion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6CED7-C96A-46F6-8E09-E40F2410E087}"/>
              </a:ext>
            </a:extLst>
          </p:cNvPr>
          <p:cNvSpPr txBox="1"/>
          <p:nvPr/>
        </p:nvSpPr>
        <p:spPr>
          <a:xfrm>
            <a:off x="69959" y="2289670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LogRocket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Blog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46404-FDBF-43C1-9708-104C153EDD1B}"/>
              </a:ext>
            </a:extLst>
          </p:cNvPr>
          <p:cNvSpPr txBox="1"/>
          <p:nvPr/>
        </p:nvSpPr>
        <p:spPr>
          <a:xfrm>
            <a:off x="69959" y="2843668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Steve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Klabnik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876D5-A793-4220-8022-9E8D03D51887}"/>
              </a:ext>
            </a:extLst>
          </p:cNvPr>
          <p:cNvSpPr txBox="1"/>
          <p:nvPr/>
        </p:nvSpPr>
        <p:spPr>
          <a:xfrm>
            <a:off x="69959" y="3397666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Exercism</a:t>
            </a:r>
            <a:endParaRPr lang="en-US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12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F2633B-5B6B-4E3C-B24B-9322312A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7E93B-268F-48E1-A50A-8F9B34C86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1446" y="1340519"/>
            <a:ext cx="7990247" cy="4043612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2C86A-FCE7-41F3-9687-DBEAF395ABFA}"/>
              </a:ext>
            </a:extLst>
          </p:cNvPr>
          <p:cNvSpPr txBox="1"/>
          <p:nvPr/>
        </p:nvSpPr>
        <p:spPr>
          <a:xfrm>
            <a:off x="69959" y="1181674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Book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E6CCD-7601-45FE-AE5F-1E95567B63C7}"/>
              </a:ext>
            </a:extLst>
          </p:cNvPr>
          <p:cNvSpPr txBox="1"/>
          <p:nvPr/>
        </p:nvSpPr>
        <p:spPr>
          <a:xfrm>
            <a:off x="69959" y="1735672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Rust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in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Motion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6CED7-C96A-46F6-8E09-E40F2410E087}"/>
              </a:ext>
            </a:extLst>
          </p:cNvPr>
          <p:cNvSpPr txBox="1"/>
          <p:nvPr/>
        </p:nvSpPr>
        <p:spPr>
          <a:xfrm>
            <a:off x="69959" y="2289670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LogRocket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Blog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46404-FDBF-43C1-9708-104C153EDD1B}"/>
              </a:ext>
            </a:extLst>
          </p:cNvPr>
          <p:cNvSpPr txBox="1"/>
          <p:nvPr/>
        </p:nvSpPr>
        <p:spPr>
          <a:xfrm>
            <a:off x="69959" y="2843668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Steve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Klabnik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876D5-A793-4220-8022-9E8D03D51887}"/>
              </a:ext>
            </a:extLst>
          </p:cNvPr>
          <p:cNvSpPr txBox="1"/>
          <p:nvPr/>
        </p:nvSpPr>
        <p:spPr>
          <a:xfrm>
            <a:off x="69959" y="3397666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Exercism</a:t>
            </a:r>
            <a:endParaRPr lang="en-US" sz="3000" dirty="0">
              <a:solidFill>
                <a:srgbClr val="FBF8E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75E5A-CC2F-46E3-82BC-2C5A25E5E337}"/>
              </a:ext>
            </a:extLst>
          </p:cNvPr>
          <p:cNvSpPr txBox="1"/>
          <p:nvPr/>
        </p:nvSpPr>
        <p:spPr>
          <a:xfrm>
            <a:off x="69958" y="3951664"/>
            <a:ext cx="521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reddit</a:t>
            </a: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/r/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rust</a:t>
            </a:r>
            <a:endParaRPr lang="en-US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439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80A2F0-F837-4F7A-98B9-F685CEBD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731562" y="3036585"/>
            <a:ext cx="9962479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Kalandra fel!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762000" y="3785377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7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80A2F0-F837-4F7A-98B9-F685CEBD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572171" y="3036585"/>
            <a:ext cx="9962479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Még egy dolog, indulás </a:t>
            </a:r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elott</a:t>
            </a:r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762000" y="3785377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7FA080-4C16-45EE-B252-38DC868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830" y="3049536"/>
            <a:ext cx="188118" cy="13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5F1DD1-8FFE-428C-A2F2-A3033B0E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947" y="3050871"/>
            <a:ext cx="188118" cy="1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01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4CC85-4708-4BF7-B317-7AF06D87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89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00100" y="2921168"/>
            <a:ext cx="4276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Mindenki valakié.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Ownership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96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00100" y="29211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Mindenki valakié.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Ownership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3530C0A2-531D-4C19-86B4-FDCFEBF6F500}"/>
              </a:ext>
            </a:extLst>
          </p:cNvPr>
          <p:cNvSpPr txBox="1"/>
          <p:nvPr/>
        </p:nvSpPr>
        <p:spPr>
          <a:xfrm>
            <a:off x="800100" y="347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Mindenki pontosan egyvalakié.</a:t>
            </a:r>
          </a:p>
        </p:txBody>
      </p:sp>
    </p:spTree>
    <p:extLst>
      <p:ext uri="{BB962C8B-B14F-4D97-AF65-F5344CB8AC3E}">
        <p14:creationId xmlns:p14="http://schemas.microsoft.com/office/powerpoint/2010/main" val="1139957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00100" y="29211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Mindenki valakié.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Ownership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3530C0A2-531D-4C19-86B4-FDCFEBF6F500}"/>
              </a:ext>
            </a:extLst>
          </p:cNvPr>
          <p:cNvSpPr txBox="1"/>
          <p:nvPr/>
        </p:nvSpPr>
        <p:spPr>
          <a:xfrm>
            <a:off x="800100" y="347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Mindenki pontosan egyvalakié.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190C8BF7-6647-42DD-8597-BBEAD611E08F}"/>
              </a:ext>
            </a:extLst>
          </p:cNvPr>
          <p:cNvSpPr txBox="1"/>
          <p:nvPr/>
        </p:nvSpPr>
        <p:spPr>
          <a:xfrm>
            <a:off x="800099" y="4029164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 megszűnik a valakim,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megszűnök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én is.</a:t>
            </a:r>
          </a:p>
        </p:txBody>
      </p:sp>
    </p:spTree>
    <p:extLst>
      <p:ext uri="{BB962C8B-B14F-4D97-AF65-F5344CB8AC3E}">
        <p14:creationId xmlns:p14="http://schemas.microsoft.com/office/powerpoint/2010/main" val="4209835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499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Ownership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5AA6C9E6-4438-4DAF-9274-26C76CCB6831}"/>
              </a:ext>
            </a:extLst>
          </p:cNvPr>
          <p:cNvSpPr txBox="1"/>
          <p:nvPr/>
        </p:nvSpPr>
        <p:spPr>
          <a:xfrm>
            <a:off x="800100" y="29211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ownership-01.rs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AB55DEAA-B45E-432E-8049-09009E5968E3}"/>
              </a:ext>
            </a:extLst>
          </p:cNvPr>
          <p:cNvSpPr txBox="1"/>
          <p:nvPr/>
        </p:nvSpPr>
        <p:spPr>
          <a:xfrm>
            <a:off x="800100" y="347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ownership-02.rs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5C3A6EFD-5410-46B0-BAEC-0CE0B066814B}"/>
              </a:ext>
            </a:extLst>
          </p:cNvPr>
          <p:cNvSpPr txBox="1"/>
          <p:nvPr/>
        </p:nvSpPr>
        <p:spPr>
          <a:xfrm>
            <a:off x="800100" y="4029164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ownership-03.rs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0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80A2F0-F837-4F7A-98B9-F685CEBD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731562" y="2690336"/>
            <a:ext cx="9962479" cy="14773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Hogyan oszthatok meg értékeket?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762000" y="4090177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45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E441F2-4AC0-486C-BD29-F96A44D23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4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00100" y="2921168"/>
            <a:ext cx="7248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Két testvér: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Mutable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és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Immutable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Borrow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00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00100" y="2921168"/>
            <a:ext cx="7248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Két testvér: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és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Immutable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Borrow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FDE165CE-E29D-42D7-9AF6-00ACCB6E4C0C}"/>
              </a:ext>
            </a:extLst>
          </p:cNvPr>
          <p:cNvSpPr txBox="1"/>
          <p:nvPr/>
        </p:nvSpPr>
        <p:spPr>
          <a:xfrm>
            <a:off x="800100" y="347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Utálják egymást.</a:t>
            </a:r>
          </a:p>
        </p:txBody>
      </p:sp>
    </p:spTree>
    <p:extLst>
      <p:ext uri="{BB962C8B-B14F-4D97-AF65-F5344CB8AC3E}">
        <p14:creationId xmlns:p14="http://schemas.microsoft.com/office/powerpoint/2010/main" val="4038950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00100" y="2921168"/>
            <a:ext cx="7248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Két testvér: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és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Immutable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Borrow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FDE165CE-E29D-42D7-9AF6-00ACCB6E4C0C}"/>
              </a:ext>
            </a:extLst>
          </p:cNvPr>
          <p:cNvSpPr txBox="1"/>
          <p:nvPr/>
        </p:nvSpPr>
        <p:spPr>
          <a:xfrm>
            <a:off x="800100" y="347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Utálják egymást.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C6F06272-744C-464C-BA99-FD684925F2E0}"/>
              </a:ext>
            </a:extLst>
          </p:cNvPr>
          <p:cNvSpPr txBox="1"/>
          <p:nvPr/>
        </p:nvSpPr>
        <p:spPr>
          <a:xfrm>
            <a:off x="800099" y="4029164"/>
            <a:ext cx="10467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Emiatt egyszerre csak az egyiket használhatjuk.</a:t>
            </a:r>
          </a:p>
        </p:txBody>
      </p:sp>
    </p:spTree>
    <p:extLst>
      <p:ext uri="{BB962C8B-B14F-4D97-AF65-F5344CB8AC3E}">
        <p14:creationId xmlns:p14="http://schemas.microsoft.com/office/powerpoint/2010/main" val="380431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7943F08-2B1A-4B48-9488-C7FDA9EDF7B3}"/>
              </a:ext>
            </a:extLst>
          </p:cNvPr>
          <p:cNvSpPr/>
          <p:nvPr/>
        </p:nvSpPr>
        <p:spPr>
          <a:xfrm>
            <a:off x="0" y="0"/>
            <a:ext cx="12191980" cy="2036464"/>
          </a:xfrm>
          <a:prstGeom prst="rect">
            <a:avLst/>
          </a:prstGeom>
          <a:solidFill>
            <a:srgbClr val="F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7AE7-5A36-4562-9D33-8408AE2092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-225973" y="5622662"/>
            <a:ext cx="1630986" cy="334334"/>
          </a:xfrm>
          <a:prstGeom prst="rect">
            <a:avLst/>
          </a:prstGeom>
        </p:spPr>
      </p:pic>
      <p:sp>
        <p:nvSpPr>
          <p:cNvPr id="9" name="Tartalom helye 5">
            <a:extLst>
              <a:ext uri="{FF2B5EF4-FFF2-40B4-BE49-F238E27FC236}">
                <a16:creationId xmlns:a16="http://schemas.microsoft.com/office/drawing/2014/main" id="{91AE3D0B-79A9-400E-8B5C-B1881FAC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023" y="614109"/>
            <a:ext cx="5317821" cy="114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Mit fejleszt</a:t>
            </a:r>
            <a:b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hu-HU" sz="3200" b="1" dirty="0" err="1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Perfinal</a:t>
            </a:r>
            <a: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? 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1483024" y="2573524"/>
            <a:ext cx="39462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b="1" dirty="0" err="1">
                <a:solidFill>
                  <a:srgbClr val="2B52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</a:t>
            </a:r>
            <a:r>
              <a:rPr lang="hu-HU" sz="2500" b="1" dirty="0">
                <a:solidFill>
                  <a:srgbClr val="2B52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Banking Platform</a:t>
            </a:r>
          </a:p>
        </p:txBody>
      </p:sp>
      <p:sp>
        <p:nvSpPr>
          <p:cNvPr id="15" name="Szövegdoboz 7">
            <a:extLst>
              <a:ext uri="{FF2B5EF4-FFF2-40B4-BE49-F238E27FC236}">
                <a16:creationId xmlns:a16="http://schemas.microsoft.com/office/drawing/2014/main" id="{E62E7C67-C05E-4283-BF5A-D444A2654C42}"/>
              </a:ext>
            </a:extLst>
          </p:cNvPr>
          <p:cNvSpPr txBox="1"/>
          <p:nvPr/>
        </p:nvSpPr>
        <p:spPr>
          <a:xfrm>
            <a:off x="2003140" y="3164001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Nagymennyiségű tranzakció valós idejű kezelése.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52C4A8-975B-4345-AE9A-9AB375A11C72}"/>
              </a:ext>
            </a:extLst>
          </p:cNvPr>
          <p:cNvCxnSpPr>
            <a:cxnSpLocks/>
          </p:cNvCxnSpPr>
          <p:nvPr/>
        </p:nvCxnSpPr>
        <p:spPr>
          <a:xfrm>
            <a:off x="996696" y="-1"/>
            <a:ext cx="0" cy="6858001"/>
          </a:xfrm>
          <a:prstGeom prst="line">
            <a:avLst/>
          </a:prstGeom>
          <a:ln>
            <a:solidFill>
              <a:srgbClr val="EAED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16E7B0-536F-4731-AF99-9799B4A72242}"/>
              </a:ext>
            </a:extLst>
          </p:cNvPr>
          <p:cNvCxnSpPr>
            <a:cxnSpLocks/>
          </p:cNvCxnSpPr>
          <p:nvPr/>
        </p:nvCxnSpPr>
        <p:spPr>
          <a:xfrm>
            <a:off x="996696" y="619125"/>
            <a:ext cx="0" cy="1143000"/>
          </a:xfrm>
          <a:prstGeom prst="line">
            <a:avLst/>
          </a:prstGeom>
          <a:ln w="31750">
            <a:solidFill>
              <a:srgbClr val="2B5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övegdoboz 7">
            <a:extLst>
              <a:ext uri="{FF2B5EF4-FFF2-40B4-BE49-F238E27FC236}">
                <a16:creationId xmlns:a16="http://schemas.microsoft.com/office/drawing/2014/main" id="{19CB404D-10D8-4733-BB73-E49FEF6DEE70}"/>
              </a:ext>
            </a:extLst>
          </p:cNvPr>
          <p:cNvSpPr txBox="1"/>
          <p:nvPr/>
        </p:nvSpPr>
        <p:spPr>
          <a:xfrm>
            <a:off x="2003140" y="3847067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Valósidejű</a:t>
            </a: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AML és Anti-</a:t>
            </a:r>
            <a:r>
              <a:rPr lang="hu-H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Fraud</a:t>
            </a: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ellenőrzések.</a:t>
            </a:r>
          </a:p>
        </p:txBody>
      </p:sp>
      <p:sp>
        <p:nvSpPr>
          <p:cNvPr id="35" name="Szövegdoboz 7">
            <a:extLst>
              <a:ext uri="{FF2B5EF4-FFF2-40B4-BE49-F238E27FC236}">
                <a16:creationId xmlns:a16="http://schemas.microsoft.com/office/drawing/2014/main" id="{119BC3FD-87C6-4804-80D9-E826A6381A7C}"/>
              </a:ext>
            </a:extLst>
          </p:cNvPr>
          <p:cNvSpPr txBox="1"/>
          <p:nvPr/>
        </p:nvSpPr>
        <p:spPr>
          <a:xfrm>
            <a:off x="2003140" y="4530133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Contactless</a:t>
            </a: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bankolási</a:t>
            </a: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megoldás.</a:t>
            </a:r>
          </a:p>
        </p:txBody>
      </p:sp>
      <p:sp>
        <p:nvSpPr>
          <p:cNvPr id="36" name="Szövegdoboz 7">
            <a:extLst>
              <a:ext uri="{FF2B5EF4-FFF2-40B4-BE49-F238E27FC236}">
                <a16:creationId xmlns:a16="http://schemas.microsoft.com/office/drawing/2014/main" id="{B6EA693A-23AB-4199-8F6B-E440EC91C303}"/>
              </a:ext>
            </a:extLst>
          </p:cNvPr>
          <p:cNvSpPr txBox="1"/>
          <p:nvPr/>
        </p:nvSpPr>
        <p:spPr>
          <a:xfrm>
            <a:off x="1993393" y="5213199"/>
            <a:ext cx="63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Kulcsrakész (</a:t>
            </a:r>
            <a:r>
              <a:rPr lang="hu-H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turnkey</a:t>
            </a: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platform.</a:t>
            </a:r>
          </a:p>
        </p:txBody>
      </p:sp>
    </p:spTree>
    <p:extLst>
      <p:ext uri="{BB962C8B-B14F-4D97-AF65-F5344CB8AC3E}">
        <p14:creationId xmlns:p14="http://schemas.microsoft.com/office/powerpoint/2010/main" val="4149438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00100" y="2921168"/>
            <a:ext cx="72485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Két testvér: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és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Immutable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Borrow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FDE165CE-E29D-42D7-9AF6-00ACCB6E4C0C}"/>
              </a:ext>
            </a:extLst>
          </p:cNvPr>
          <p:cNvSpPr txBox="1"/>
          <p:nvPr/>
        </p:nvSpPr>
        <p:spPr>
          <a:xfrm>
            <a:off x="800100" y="347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Utálják egymást.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C6F06272-744C-464C-BA99-FD684925F2E0}"/>
              </a:ext>
            </a:extLst>
          </p:cNvPr>
          <p:cNvSpPr txBox="1"/>
          <p:nvPr/>
        </p:nvSpPr>
        <p:spPr>
          <a:xfrm>
            <a:off x="800099" y="4029164"/>
            <a:ext cx="10467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Emiatt egyszerre csak az egyiket használhatjuk.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E2250337-9E73-4141-9A31-9EB8E30827C3}"/>
              </a:ext>
            </a:extLst>
          </p:cNvPr>
          <p:cNvSpPr txBox="1"/>
          <p:nvPr/>
        </p:nvSpPr>
        <p:spPr>
          <a:xfrm>
            <a:off x="800099" y="4583162"/>
            <a:ext cx="10467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Sőt, míg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Immutable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-t bármennyiszer,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Mutable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-t</a:t>
            </a:r>
            <a:b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egyszerre csak egyszer.</a:t>
            </a:r>
          </a:p>
        </p:txBody>
      </p:sp>
    </p:spTree>
    <p:extLst>
      <p:ext uri="{BB962C8B-B14F-4D97-AF65-F5344CB8AC3E}">
        <p14:creationId xmlns:p14="http://schemas.microsoft.com/office/powerpoint/2010/main" val="7279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499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Borrow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5AA6C9E6-4438-4DAF-9274-26C76CCB6831}"/>
              </a:ext>
            </a:extLst>
          </p:cNvPr>
          <p:cNvSpPr txBox="1"/>
          <p:nvPr/>
        </p:nvSpPr>
        <p:spPr>
          <a:xfrm>
            <a:off x="800100" y="29211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borrow-01.rs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AB55DEAA-B45E-432E-8049-09009E5968E3}"/>
              </a:ext>
            </a:extLst>
          </p:cNvPr>
          <p:cNvSpPr txBox="1"/>
          <p:nvPr/>
        </p:nvSpPr>
        <p:spPr>
          <a:xfrm>
            <a:off x="800100" y="347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borrow-02.rs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5C3A6EFD-5410-46B0-BAEC-0CE0B066814B}"/>
              </a:ext>
            </a:extLst>
          </p:cNvPr>
          <p:cNvSpPr txBox="1"/>
          <p:nvPr/>
        </p:nvSpPr>
        <p:spPr>
          <a:xfrm>
            <a:off x="800100" y="4029164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borrow-03.rs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9925F09-B6CE-4E92-9F5E-14DC4628C9C9}"/>
              </a:ext>
            </a:extLst>
          </p:cNvPr>
          <p:cNvSpPr txBox="1"/>
          <p:nvPr/>
        </p:nvSpPr>
        <p:spPr>
          <a:xfrm>
            <a:off x="800100" y="4583162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borrow-04.rs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648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80A2F0-F837-4F7A-98B9-F685CEBD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731562" y="2690336"/>
            <a:ext cx="9962479" cy="14773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Hogyan oszthatok meg </a:t>
            </a:r>
            <a:r>
              <a:rPr lang="hu-HU" sz="5000" dirty="0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módosítható</a:t>
            </a:r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értékeket?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762000" y="4090177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67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Interior</a:t>
            </a:r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Mutability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05E4B96C-F744-473E-8C23-CDEA542B6D2B}"/>
              </a:ext>
            </a:extLst>
          </p:cNvPr>
          <p:cNvSpPr txBox="1"/>
          <p:nvPr/>
        </p:nvSpPr>
        <p:spPr>
          <a:xfrm>
            <a:off x="800100" y="2921168"/>
            <a:ext cx="1059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Immutable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borrow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mögé rejtjük a módosítást.</a:t>
            </a:r>
          </a:p>
        </p:txBody>
      </p:sp>
    </p:spTree>
    <p:extLst>
      <p:ext uri="{BB962C8B-B14F-4D97-AF65-F5344CB8AC3E}">
        <p14:creationId xmlns:p14="http://schemas.microsoft.com/office/powerpoint/2010/main" val="1293022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Interior</a:t>
            </a:r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Mutability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05E4B96C-F744-473E-8C23-CDEA542B6D2B}"/>
              </a:ext>
            </a:extLst>
          </p:cNvPr>
          <p:cNvSpPr txBox="1"/>
          <p:nvPr/>
        </p:nvSpPr>
        <p:spPr>
          <a:xfrm>
            <a:off x="800100" y="2921168"/>
            <a:ext cx="1059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Immutable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borrow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mögé rejtjük a módosítást.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90F4C5E2-6171-4EC9-B7A4-40C2E2C03852}"/>
              </a:ext>
            </a:extLst>
          </p:cNvPr>
          <p:cNvSpPr txBox="1"/>
          <p:nvPr/>
        </p:nvSpPr>
        <p:spPr>
          <a:xfrm>
            <a:off x="800099" y="3475166"/>
            <a:ext cx="9763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Így több „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mutable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”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borrow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lehet ugyanarra.</a:t>
            </a:r>
          </a:p>
        </p:txBody>
      </p:sp>
    </p:spTree>
    <p:extLst>
      <p:ext uri="{BB962C8B-B14F-4D97-AF65-F5344CB8AC3E}">
        <p14:creationId xmlns:p14="http://schemas.microsoft.com/office/powerpoint/2010/main" val="3045713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Interior</a:t>
            </a:r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Mutability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05E4B96C-F744-473E-8C23-CDEA542B6D2B}"/>
              </a:ext>
            </a:extLst>
          </p:cNvPr>
          <p:cNvSpPr txBox="1"/>
          <p:nvPr/>
        </p:nvSpPr>
        <p:spPr>
          <a:xfrm>
            <a:off x="800100" y="2921168"/>
            <a:ext cx="1059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Immutable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borrow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mögé rejtjük a módosítást.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90F4C5E2-6171-4EC9-B7A4-40C2E2C03852}"/>
              </a:ext>
            </a:extLst>
          </p:cNvPr>
          <p:cNvSpPr txBox="1"/>
          <p:nvPr/>
        </p:nvSpPr>
        <p:spPr>
          <a:xfrm>
            <a:off x="800099" y="3475166"/>
            <a:ext cx="97631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Így több „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”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borrow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lehet ugyanarra.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EEEA3447-7A90-4B8F-AEBB-3CC3368AF169}"/>
              </a:ext>
            </a:extLst>
          </p:cNvPr>
          <p:cNvSpPr txBox="1"/>
          <p:nvPr/>
        </p:nvSpPr>
        <p:spPr>
          <a:xfrm>
            <a:off x="800099" y="4029164"/>
            <a:ext cx="10467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Compile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time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borrow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checkből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runtime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check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lesz.</a:t>
            </a:r>
          </a:p>
        </p:txBody>
      </p:sp>
    </p:spTree>
    <p:extLst>
      <p:ext uri="{BB962C8B-B14F-4D97-AF65-F5344CB8AC3E}">
        <p14:creationId xmlns:p14="http://schemas.microsoft.com/office/powerpoint/2010/main" val="2006892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7630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Interior</a:t>
            </a:r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Mutability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5AA6C9E6-4438-4DAF-9274-26C76CCB6831}"/>
              </a:ext>
            </a:extLst>
          </p:cNvPr>
          <p:cNvSpPr txBox="1"/>
          <p:nvPr/>
        </p:nvSpPr>
        <p:spPr>
          <a:xfrm>
            <a:off x="800100" y="29211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interior-mutability-01.rs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0868B8A3-310F-4906-927B-22C063E2A96F}"/>
              </a:ext>
            </a:extLst>
          </p:cNvPr>
          <p:cNvSpPr txBox="1"/>
          <p:nvPr/>
        </p:nvSpPr>
        <p:spPr>
          <a:xfrm>
            <a:off x="800100" y="34751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interior-mutability-02.rs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54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80A2F0-F837-4F7A-98B9-F685CEBD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731562" y="2690337"/>
            <a:ext cx="11247917" cy="1477328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Egy másik út a megosztásra:</a:t>
            </a:r>
          </a:p>
          <a:p>
            <a:r>
              <a:rPr lang="hu-HU" sz="5000" dirty="0" err="1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Shared</a:t>
            </a:r>
            <a:r>
              <a:rPr lang="hu-HU" sz="5000" dirty="0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5000" dirty="0" err="1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Ownership</a:t>
            </a:r>
            <a:endParaRPr lang="hu-HU" sz="5000" dirty="0">
              <a:solidFill>
                <a:srgbClr val="317067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762000" y="4090177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4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Lifetime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Mindenki valakié.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 megszűnik a valakim,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megszűnök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én is.</a:t>
            </a:r>
          </a:p>
        </p:txBody>
      </p:sp>
      <p:sp>
        <p:nvSpPr>
          <p:cNvPr id="11" name="Cím 1">
            <a:extLst>
              <a:ext uri="{FF2B5EF4-FFF2-40B4-BE49-F238E27FC236}">
                <a16:creationId xmlns:a16="http://schemas.microsoft.com/office/drawing/2014/main" id="{8BBD0055-883A-45CD-A004-4F42CCD09290}"/>
              </a:ext>
            </a:extLst>
          </p:cNvPr>
          <p:cNvSpPr txBox="1">
            <a:spLocks/>
          </p:cNvSpPr>
          <p:nvPr/>
        </p:nvSpPr>
        <p:spPr>
          <a:xfrm>
            <a:off x="800100" y="1520085"/>
            <a:ext cx="5748184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Ismétlés</a:t>
            </a:r>
          </a:p>
        </p:txBody>
      </p:sp>
    </p:spTree>
    <p:extLst>
      <p:ext uri="{BB962C8B-B14F-4D97-AF65-F5344CB8AC3E}">
        <p14:creationId xmlns:p14="http://schemas.microsoft.com/office/powerpoint/2010/main" val="1495000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Lifetime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Mindenki valakié.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 megszűnik a valakim,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megszűnök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én is.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D065AA2B-7393-4F89-A921-FE9C67B932B1}"/>
              </a:ext>
            </a:extLst>
          </p:cNvPr>
          <p:cNvSpPr txBox="1"/>
          <p:nvPr/>
        </p:nvSpPr>
        <p:spPr>
          <a:xfrm>
            <a:off x="800100" y="3982998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Csak addig lehet kölcsönadni, míg meg nem </a:t>
            </a:r>
            <a:r>
              <a:rPr lang="hu-HU" sz="3000" dirty="0" err="1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szűnök</a:t>
            </a: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448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7943F08-2B1A-4B48-9488-C7FDA9EDF7B3}"/>
              </a:ext>
            </a:extLst>
          </p:cNvPr>
          <p:cNvSpPr/>
          <p:nvPr/>
        </p:nvSpPr>
        <p:spPr>
          <a:xfrm>
            <a:off x="0" y="0"/>
            <a:ext cx="12191980" cy="2036464"/>
          </a:xfrm>
          <a:prstGeom prst="rect">
            <a:avLst/>
          </a:prstGeom>
          <a:solidFill>
            <a:srgbClr val="F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7AE7-5A36-4562-9D33-8408AE2092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400000">
            <a:off x="-225973" y="5622662"/>
            <a:ext cx="1630986" cy="334334"/>
          </a:xfrm>
          <a:prstGeom prst="rect">
            <a:avLst/>
          </a:prstGeom>
        </p:spPr>
      </p:pic>
      <p:sp>
        <p:nvSpPr>
          <p:cNvPr id="9" name="Tartalom helye 5">
            <a:extLst>
              <a:ext uri="{FF2B5EF4-FFF2-40B4-BE49-F238E27FC236}">
                <a16:creationId xmlns:a16="http://schemas.microsoft.com/office/drawing/2014/main" id="{91AE3D0B-79A9-400E-8B5C-B1881FAC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024" y="614109"/>
            <a:ext cx="4736795" cy="114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Milyen kihívásokkal</a:t>
            </a:r>
            <a:b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kell megküzdenünk?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1483023" y="2573524"/>
            <a:ext cx="5555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b="1" dirty="0">
                <a:solidFill>
                  <a:srgbClr val="2B52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Funkcionális követelmények</a:t>
            </a:r>
          </a:p>
        </p:txBody>
      </p:sp>
      <p:sp>
        <p:nvSpPr>
          <p:cNvPr id="15" name="Szövegdoboz 7">
            <a:extLst>
              <a:ext uri="{FF2B5EF4-FFF2-40B4-BE49-F238E27FC236}">
                <a16:creationId xmlns:a16="http://schemas.microsoft.com/office/drawing/2014/main" id="{E62E7C67-C05E-4283-BF5A-D444A2654C42}"/>
              </a:ext>
            </a:extLst>
          </p:cNvPr>
          <p:cNvSpPr txBox="1"/>
          <p:nvPr/>
        </p:nvSpPr>
        <p:spPr>
          <a:xfrm>
            <a:off x="2003139" y="3164001"/>
            <a:ext cx="818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Megfelelés szabályozásoknak/ajánlásoknak (pl. </a:t>
            </a:r>
            <a:r>
              <a:rPr lang="hu-H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</a:t>
            </a: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banking).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52C4A8-975B-4345-AE9A-9AB375A11C72}"/>
              </a:ext>
            </a:extLst>
          </p:cNvPr>
          <p:cNvCxnSpPr>
            <a:cxnSpLocks/>
          </p:cNvCxnSpPr>
          <p:nvPr/>
        </p:nvCxnSpPr>
        <p:spPr>
          <a:xfrm>
            <a:off x="996696" y="-1"/>
            <a:ext cx="0" cy="6858001"/>
          </a:xfrm>
          <a:prstGeom prst="line">
            <a:avLst/>
          </a:prstGeom>
          <a:ln>
            <a:solidFill>
              <a:srgbClr val="EAED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16E7B0-536F-4731-AF99-9799B4A72242}"/>
              </a:ext>
            </a:extLst>
          </p:cNvPr>
          <p:cNvCxnSpPr>
            <a:cxnSpLocks/>
          </p:cNvCxnSpPr>
          <p:nvPr/>
        </p:nvCxnSpPr>
        <p:spPr>
          <a:xfrm>
            <a:off x="996696" y="619125"/>
            <a:ext cx="0" cy="1143000"/>
          </a:xfrm>
          <a:prstGeom prst="line">
            <a:avLst/>
          </a:prstGeom>
          <a:ln w="31750">
            <a:solidFill>
              <a:srgbClr val="2B5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7">
            <a:extLst>
              <a:ext uri="{FF2B5EF4-FFF2-40B4-BE49-F238E27FC236}">
                <a16:creationId xmlns:a16="http://schemas.microsoft.com/office/drawing/2014/main" id="{ED0F7841-6157-4D43-9B57-DB03AE8308B4}"/>
              </a:ext>
            </a:extLst>
          </p:cNvPr>
          <p:cNvSpPr txBox="1"/>
          <p:nvPr/>
        </p:nvSpPr>
        <p:spPr>
          <a:xfrm>
            <a:off x="2003139" y="3677704"/>
            <a:ext cx="8350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Számos eltérő adatforrás integrációja (pl. AML/KYC kapcsán).</a:t>
            </a:r>
          </a:p>
        </p:txBody>
      </p:sp>
    </p:spTree>
    <p:extLst>
      <p:ext uri="{BB962C8B-B14F-4D97-AF65-F5344CB8AC3E}">
        <p14:creationId xmlns:p14="http://schemas.microsoft.com/office/powerpoint/2010/main" val="1400201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499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Lifetime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5AA6C9E6-4438-4DAF-9274-26C76CCB6831}"/>
              </a:ext>
            </a:extLst>
          </p:cNvPr>
          <p:cNvSpPr txBox="1"/>
          <p:nvPr/>
        </p:nvSpPr>
        <p:spPr>
          <a:xfrm>
            <a:off x="952500" y="36275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lifetime-02.rs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lifetime-01.rs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2858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Shared</a:t>
            </a:r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Ownership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Mindenki pontosan egyvalakié.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Viszont a módosíthatóságot is meg lehetett</a:t>
            </a:r>
            <a:b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kerülni…</a:t>
            </a:r>
          </a:p>
        </p:txBody>
      </p:sp>
      <p:sp>
        <p:nvSpPr>
          <p:cNvPr id="11" name="Cím 1">
            <a:extLst>
              <a:ext uri="{FF2B5EF4-FFF2-40B4-BE49-F238E27FC236}">
                <a16:creationId xmlns:a16="http://schemas.microsoft.com/office/drawing/2014/main" id="{8FEBEF50-DEC4-4D13-9CC0-C2DAD6104282}"/>
              </a:ext>
            </a:extLst>
          </p:cNvPr>
          <p:cNvSpPr txBox="1">
            <a:spLocks/>
          </p:cNvSpPr>
          <p:nvPr/>
        </p:nvSpPr>
        <p:spPr>
          <a:xfrm>
            <a:off x="800100" y="1520085"/>
            <a:ext cx="5748184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Ismétlés</a:t>
            </a:r>
          </a:p>
        </p:txBody>
      </p:sp>
    </p:spTree>
    <p:extLst>
      <p:ext uri="{BB962C8B-B14F-4D97-AF65-F5344CB8AC3E}">
        <p14:creationId xmlns:p14="http://schemas.microsoft.com/office/powerpoint/2010/main" val="3969794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Shared</a:t>
            </a:r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Ownership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Mindenki pontosan egyvalakié.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Viszont a módosíthatóságot is meg lehetett</a:t>
            </a:r>
            <a:b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kerülni…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D065AA2B-7393-4F89-A921-FE9C67B932B1}"/>
              </a:ext>
            </a:extLst>
          </p:cNvPr>
          <p:cNvSpPr txBox="1"/>
          <p:nvPr/>
        </p:nvSpPr>
        <p:spPr>
          <a:xfrm>
            <a:off x="800099" y="4444663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Rejtsük el a tulajdonviszonyt egy megosztható típus mögé!</a:t>
            </a:r>
          </a:p>
        </p:txBody>
      </p:sp>
    </p:spTree>
    <p:extLst>
      <p:ext uri="{BB962C8B-B14F-4D97-AF65-F5344CB8AC3E}">
        <p14:creationId xmlns:p14="http://schemas.microsoft.com/office/powerpoint/2010/main" val="12468261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Shared</a:t>
            </a:r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Ownership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shared-ownership-01.rs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35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Shared</a:t>
            </a:r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Ownership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2147472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shared-ownership-mutability-01.rs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B96D4F57-CB61-4FF7-BF6B-9980D13852EA}"/>
              </a:ext>
            </a:extLst>
          </p:cNvPr>
          <p:cNvSpPr txBox="1">
            <a:spLocks/>
          </p:cNvSpPr>
          <p:nvPr/>
        </p:nvSpPr>
        <p:spPr>
          <a:xfrm>
            <a:off x="800098" y="1293452"/>
            <a:ext cx="8041897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Mutability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ím 1">
            <a:extLst>
              <a:ext uri="{FF2B5EF4-FFF2-40B4-BE49-F238E27FC236}">
                <a16:creationId xmlns:a16="http://schemas.microsoft.com/office/drawing/2014/main" id="{0B11348F-5552-4231-A049-8164DB60332B}"/>
              </a:ext>
            </a:extLst>
          </p:cNvPr>
          <p:cNvSpPr txBox="1">
            <a:spLocks/>
          </p:cNvSpPr>
          <p:nvPr/>
        </p:nvSpPr>
        <p:spPr>
          <a:xfrm>
            <a:off x="197489" y="1293452"/>
            <a:ext cx="8041897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86585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9" y="2090172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Eszméletlen mennyiségű fordítási hiba.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D065AA2B-7393-4F89-A921-FE9C67B932B1}"/>
              </a:ext>
            </a:extLst>
          </p:cNvPr>
          <p:cNvSpPr txBox="1"/>
          <p:nvPr/>
        </p:nvSpPr>
        <p:spPr>
          <a:xfrm>
            <a:off x="800099" y="4444663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7067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Rejtsük el a tulajdonviszonyt egy megosztható típus mögé!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Ezeket az IDE nem is jeleníti meg mindig.</a:t>
            </a:r>
          </a:p>
        </p:txBody>
      </p:sp>
    </p:spTree>
    <p:extLst>
      <p:ext uri="{BB962C8B-B14F-4D97-AF65-F5344CB8AC3E}">
        <p14:creationId xmlns:p14="http://schemas.microsoft.com/office/powerpoint/2010/main" val="877935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9" y="2090172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Eszméletlen mennyiségű fordítási hiba.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borrow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checker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fals pozitívokat adhat.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Ezeket az IDE nem is jeleníti meg mindig.</a:t>
            </a:r>
          </a:p>
        </p:txBody>
      </p:sp>
    </p:spTree>
    <p:extLst>
      <p:ext uri="{BB962C8B-B14F-4D97-AF65-F5344CB8AC3E}">
        <p14:creationId xmlns:p14="http://schemas.microsoft.com/office/powerpoint/2010/main" val="344843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9" y="2090172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Eszméletlen mennyiségű fordítási hiba.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borrow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checker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fals pozitívokat adhat.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Ezeket az IDE nem is jeleníti meg mindig.</a:t>
            </a:r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843B26C4-E9A7-43F9-A01E-EBDF6C1F03BF}"/>
              </a:ext>
            </a:extLst>
          </p:cNvPr>
          <p:cNvSpPr txBox="1"/>
          <p:nvPr/>
        </p:nvSpPr>
        <p:spPr>
          <a:xfrm>
            <a:off x="800098" y="4767828"/>
            <a:ext cx="95726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Nagyon mély generikus egymásba ágyazások. </a:t>
            </a:r>
          </a:p>
        </p:txBody>
      </p:sp>
      <p:sp>
        <p:nvSpPr>
          <p:cNvPr id="15" name="Szövegdoboz 7">
            <a:extLst>
              <a:ext uri="{FF2B5EF4-FFF2-40B4-BE49-F238E27FC236}">
                <a16:creationId xmlns:a16="http://schemas.microsoft.com/office/drawing/2014/main" id="{8DB47A2E-2635-49ED-B39E-8F9501F7F9C8}"/>
              </a:ext>
            </a:extLst>
          </p:cNvPr>
          <p:cNvSpPr txBox="1"/>
          <p:nvPr/>
        </p:nvSpPr>
        <p:spPr>
          <a:xfrm>
            <a:off x="1638299" y="5321826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Arc&lt;</a:t>
            </a:r>
            <a:r>
              <a:rPr lang="hu-HU" sz="3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Mutex</a:t>
            </a:r>
            <a:r>
              <a:rPr lang="hu-HU" sz="3000" dirty="0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hu-HU" sz="3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Option</a:t>
            </a:r>
            <a:r>
              <a:rPr lang="hu-HU" sz="3000" dirty="0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hu-HU" sz="3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Vec</a:t>
            </a:r>
            <a:r>
              <a:rPr lang="hu-HU" sz="3000" dirty="0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hu-HU" sz="3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String</a:t>
            </a:r>
            <a:r>
              <a:rPr lang="hu-HU" sz="3000" dirty="0">
                <a:solidFill>
                  <a:srgbClr val="FBF8ED"/>
                </a:solidFill>
                <a:latin typeface="IBM Plex Mono" panose="020B0509050203000203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&gt;&gt;&gt;&gt;</a:t>
            </a:r>
          </a:p>
        </p:txBody>
      </p:sp>
    </p:spTree>
    <p:extLst>
      <p:ext uri="{BB962C8B-B14F-4D97-AF65-F5344CB8AC3E}">
        <p14:creationId xmlns:p14="http://schemas.microsoft.com/office/powerpoint/2010/main" val="38927733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80A2F0-F837-4F7A-98B9-F685CEBD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936501-B8F5-4530-AE50-4F18B6BD4CB9}"/>
              </a:ext>
            </a:extLst>
          </p:cNvPr>
          <p:cNvSpPr/>
          <p:nvPr/>
        </p:nvSpPr>
        <p:spPr>
          <a:xfrm>
            <a:off x="-1" y="1038224"/>
            <a:ext cx="12191999" cy="4781550"/>
          </a:xfrm>
          <a:prstGeom prst="rect">
            <a:avLst/>
          </a:prstGeom>
          <a:solidFill>
            <a:srgbClr val="31302D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531571" y="2344087"/>
            <a:ext cx="3926161" cy="2169825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Most már</a:t>
            </a:r>
          </a:p>
          <a:p>
            <a:r>
              <a:rPr lang="hu-HU" sz="5000" dirty="0">
                <a:solidFill>
                  <a:srgbClr val="62BAA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móka</a:t>
            </a:r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,</a:t>
            </a:r>
          </a:p>
          <a:p>
            <a:r>
              <a:rPr lang="hu-HU" sz="5000" dirty="0">
                <a:solidFill>
                  <a:srgbClr val="62BAA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kacagás</a:t>
            </a:r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531571" y="4441836"/>
            <a:ext cx="2185588" cy="72076"/>
          </a:xfrm>
          <a:prstGeom prst="rect">
            <a:avLst/>
          </a:prstGeom>
          <a:solidFill>
            <a:srgbClr val="FBF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BF8E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F2809-2877-40D5-B5DE-26FA6F6E9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32" y="1038225"/>
            <a:ext cx="7734268" cy="478155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62635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75AFB2-B079-4F95-B726-C0B1C4210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7943F08-2B1A-4B48-9488-C7FDA9EDF7B3}"/>
              </a:ext>
            </a:extLst>
          </p:cNvPr>
          <p:cNvSpPr/>
          <p:nvPr/>
        </p:nvSpPr>
        <p:spPr>
          <a:xfrm>
            <a:off x="0" y="0"/>
            <a:ext cx="12191980" cy="2036464"/>
          </a:xfrm>
          <a:prstGeom prst="rect">
            <a:avLst/>
          </a:prstGeom>
          <a:solidFill>
            <a:srgbClr val="F4F6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17AE7-5A36-4562-9D33-8408AE2092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400000">
            <a:off x="-225973" y="5622662"/>
            <a:ext cx="1630986" cy="334334"/>
          </a:xfrm>
          <a:prstGeom prst="rect">
            <a:avLst/>
          </a:prstGeom>
        </p:spPr>
      </p:pic>
      <p:sp>
        <p:nvSpPr>
          <p:cNvPr id="9" name="Tartalom helye 5">
            <a:extLst>
              <a:ext uri="{FF2B5EF4-FFF2-40B4-BE49-F238E27FC236}">
                <a16:creationId xmlns:a16="http://schemas.microsoft.com/office/drawing/2014/main" id="{91AE3D0B-79A9-400E-8B5C-B1881FAC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024" y="614109"/>
            <a:ext cx="4736795" cy="114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Milyen kihívásokkal</a:t>
            </a:r>
            <a:b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3200" b="1" dirty="0">
                <a:solidFill>
                  <a:srgbClr val="2B52D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kell megküzdenünk?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1483023" y="2573524"/>
            <a:ext cx="5555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b="1" dirty="0">
                <a:solidFill>
                  <a:srgbClr val="2B52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Funkcionális követelmények</a:t>
            </a:r>
          </a:p>
        </p:txBody>
      </p:sp>
      <p:sp>
        <p:nvSpPr>
          <p:cNvPr id="15" name="Szövegdoboz 7">
            <a:extLst>
              <a:ext uri="{FF2B5EF4-FFF2-40B4-BE49-F238E27FC236}">
                <a16:creationId xmlns:a16="http://schemas.microsoft.com/office/drawing/2014/main" id="{E62E7C67-C05E-4283-BF5A-D444A2654C42}"/>
              </a:ext>
            </a:extLst>
          </p:cNvPr>
          <p:cNvSpPr txBox="1"/>
          <p:nvPr/>
        </p:nvSpPr>
        <p:spPr>
          <a:xfrm>
            <a:off x="2003139" y="3164001"/>
            <a:ext cx="818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Megfelelés szabályozásoknak/ajánlásoknak (pl. </a:t>
            </a:r>
            <a:r>
              <a:rPr lang="hu-HU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</a:t>
            </a: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banking).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52C4A8-975B-4345-AE9A-9AB375A11C72}"/>
              </a:ext>
            </a:extLst>
          </p:cNvPr>
          <p:cNvCxnSpPr>
            <a:cxnSpLocks/>
          </p:cNvCxnSpPr>
          <p:nvPr/>
        </p:nvCxnSpPr>
        <p:spPr>
          <a:xfrm>
            <a:off x="996696" y="-1"/>
            <a:ext cx="0" cy="6858001"/>
          </a:xfrm>
          <a:prstGeom prst="line">
            <a:avLst/>
          </a:prstGeom>
          <a:ln>
            <a:solidFill>
              <a:srgbClr val="EAED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16E7B0-536F-4731-AF99-9799B4A72242}"/>
              </a:ext>
            </a:extLst>
          </p:cNvPr>
          <p:cNvCxnSpPr>
            <a:cxnSpLocks/>
          </p:cNvCxnSpPr>
          <p:nvPr/>
        </p:nvCxnSpPr>
        <p:spPr>
          <a:xfrm>
            <a:off x="996696" y="619125"/>
            <a:ext cx="0" cy="1143000"/>
          </a:xfrm>
          <a:prstGeom prst="line">
            <a:avLst/>
          </a:prstGeom>
          <a:ln w="31750">
            <a:solidFill>
              <a:srgbClr val="2B52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zövegdoboz 7">
            <a:extLst>
              <a:ext uri="{FF2B5EF4-FFF2-40B4-BE49-F238E27FC236}">
                <a16:creationId xmlns:a16="http://schemas.microsoft.com/office/drawing/2014/main" id="{EE7155AB-4799-4C99-AAF2-F8B22D81080E}"/>
              </a:ext>
            </a:extLst>
          </p:cNvPr>
          <p:cNvSpPr txBox="1"/>
          <p:nvPr/>
        </p:nvSpPr>
        <p:spPr>
          <a:xfrm>
            <a:off x="1483023" y="4453121"/>
            <a:ext cx="5555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500" b="1" dirty="0">
                <a:solidFill>
                  <a:srgbClr val="2B52D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Nemfunkcionális követelmények</a:t>
            </a:r>
          </a:p>
        </p:txBody>
      </p:sp>
      <p:sp>
        <p:nvSpPr>
          <p:cNvPr id="16" name="Szövegdoboz 7">
            <a:extLst>
              <a:ext uri="{FF2B5EF4-FFF2-40B4-BE49-F238E27FC236}">
                <a16:creationId xmlns:a16="http://schemas.microsoft.com/office/drawing/2014/main" id="{ED0F7841-6157-4D43-9B57-DB03AE8308B4}"/>
              </a:ext>
            </a:extLst>
          </p:cNvPr>
          <p:cNvSpPr txBox="1"/>
          <p:nvPr/>
        </p:nvSpPr>
        <p:spPr>
          <a:xfrm>
            <a:off x="2003139" y="3677704"/>
            <a:ext cx="8350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Számos eltérő adatforrás integrációja (pl. AML/KYC kapcsán).</a:t>
            </a:r>
          </a:p>
        </p:txBody>
      </p:sp>
      <p:sp>
        <p:nvSpPr>
          <p:cNvPr id="17" name="Szövegdoboz 7">
            <a:extLst>
              <a:ext uri="{FF2B5EF4-FFF2-40B4-BE49-F238E27FC236}">
                <a16:creationId xmlns:a16="http://schemas.microsoft.com/office/drawing/2014/main" id="{6075B12A-0D83-431B-95CE-E47353BE6F02}"/>
              </a:ext>
            </a:extLst>
          </p:cNvPr>
          <p:cNvSpPr txBox="1"/>
          <p:nvPr/>
        </p:nvSpPr>
        <p:spPr>
          <a:xfrm>
            <a:off x="2003139" y="5059758"/>
            <a:ext cx="8185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Magas komplexitású folyamatok – alacsony elvárt válaszidő. </a:t>
            </a:r>
          </a:p>
        </p:txBody>
      </p:sp>
      <p:sp>
        <p:nvSpPr>
          <p:cNvPr id="18" name="Szövegdoboz 7">
            <a:extLst>
              <a:ext uri="{FF2B5EF4-FFF2-40B4-BE49-F238E27FC236}">
                <a16:creationId xmlns:a16="http://schemas.microsoft.com/office/drawing/2014/main" id="{293C6AFB-3295-4E74-A4D0-F40F61DF7F25}"/>
              </a:ext>
            </a:extLst>
          </p:cNvPr>
          <p:cNvSpPr txBox="1"/>
          <p:nvPr/>
        </p:nvSpPr>
        <p:spPr>
          <a:xfrm>
            <a:off x="2003140" y="5589774"/>
            <a:ext cx="868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Folyamatos rendelkezésre állás.</a:t>
            </a:r>
          </a:p>
        </p:txBody>
      </p:sp>
      <p:pic>
        <p:nvPicPr>
          <p:cNvPr id="13" name="yt1s.com - Hyper Space Travel AA VFX Free Footage Channel_1080p">
            <a:hlinkClick r:id="" action="ppaction://media"/>
            <a:extLst>
              <a:ext uri="{FF2B5EF4-FFF2-40B4-BE49-F238E27FC236}">
                <a16:creationId xmlns:a16="http://schemas.microsoft.com/office/drawing/2014/main" id="{0FB9FDE1-2CBD-41B3-A11A-D5C4C8DC7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8AC47C-D7A5-4B58-8047-26BC97C30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" y="0"/>
            <a:ext cx="12192000" cy="6858000"/>
          </a:xfrm>
          <a:prstGeom prst="rect">
            <a:avLst/>
          </a:prstGeom>
          <a:solidFill>
            <a:srgbClr val="FBF8ED"/>
          </a:solidFill>
          <a:ln>
            <a:solidFill>
              <a:srgbClr val="E9E2CF"/>
            </a:solidFill>
          </a:ln>
        </p:spPr>
      </p:pic>
    </p:spTree>
    <p:extLst>
      <p:ext uri="{BB962C8B-B14F-4D97-AF65-F5344CB8AC3E}">
        <p14:creationId xmlns:p14="http://schemas.microsoft.com/office/powerpoint/2010/main" val="11407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Enum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10915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Sokkal kifejezőbb, mint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Javaban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vagy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TypeScriptben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Igazi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sum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type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szemantikát biztosít.</a:t>
            </a:r>
          </a:p>
        </p:txBody>
      </p:sp>
    </p:spTree>
    <p:extLst>
      <p:ext uri="{BB962C8B-B14F-4D97-AF65-F5344CB8AC3E}">
        <p14:creationId xmlns:p14="http://schemas.microsoft.com/office/powerpoint/2010/main" val="13345876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Enum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10915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Sokkal kifejezőbb, mint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Javaban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vagy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TypeScriptben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Igazi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sum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type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szemantikát biztosít.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D065AA2B-7393-4F89-A921-FE9C67B932B1}"/>
              </a:ext>
            </a:extLst>
          </p:cNvPr>
          <p:cNvSpPr txBox="1"/>
          <p:nvPr/>
        </p:nvSpPr>
        <p:spPr>
          <a:xfrm>
            <a:off x="800099" y="3982998"/>
            <a:ext cx="8829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nyelv ad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pattern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matching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támogatást.</a:t>
            </a:r>
          </a:p>
        </p:txBody>
      </p:sp>
    </p:spTree>
    <p:extLst>
      <p:ext uri="{BB962C8B-B14F-4D97-AF65-F5344CB8AC3E}">
        <p14:creationId xmlns:p14="http://schemas.microsoft.com/office/powerpoint/2010/main" val="33399937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Enum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enum-01.rs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68FDB832-4A4F-4BE2-B22F-C2F99B3A6B0B}"/>
              </a:ext>
            </a:extLst>
          </p:cNvPr>
          <p:cNvSpPr txBox="1"/>
          <p:nvPr/>
        </p:nvSpPr>
        <p:spPr>
          <a:xfrm>
            <a:off x="952500" y="36275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enum-02.rs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7203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9AA309-24A3-48BC-AAC6-19DDAC66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78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Trait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10915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Olyan, mint az interfész,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csak jobbak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726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Trait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10915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Olyan, mint az interfész,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csak jobbak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7552D987-49F6-41C9-9E20-26E2748B8A0C}"/>
              </a:ext>
            </a:extLst>
          </p:cNvPr>
          <p:cNvSpPr txBox="1"/>
          <p:nvPr/>
        </p:nvSpPr>
        <p:spPr>
          <a:xfrm>
            <a:off x="1647825" y="342900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Adható </a:t>
            </a:r>
            <a:r>
              <a:rPr lang="hu-HU" sz="3000" dirty="0" err="1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metódus-implementáció.</a:t>
            </a:r>
          </a:p>
        </p:txBody>
      </p:sp>
    </p:spTree>
    <p:extLst>
      <p:ext uri="{BB962C8B-B14F-4D97-AF65-F5344CB8AC3E}">
        <p14:creationId xmlns:p14="http://schemas.microsoft.com/office/powerpoint/2010/main" val="41259672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Trait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10915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Olyan, mint az interfész,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csak jobbak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7552D987-49F6-41C9-9E20-26E2748B8A0C}"/>
              </a:ext>
            </a:extLst>
          </p:cNvPr>
          <p:cNvSpPr txBox="1"/>
          <p:nvPr/>
        </p:nvSpPr>
        <p:spPr>
          <a:xfrm>
            <a:off x="1647825" y="342900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Adható </a:t>
            </a:r>
            <a:r>
              <a:rPr lang="hu-HU" sz="3000" dirty="0" err="1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metódus-implementáció.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B3780D06-577B-4A92-B1AA-D71EE5E21111}"/>
              </a:ext>
            </a:extLst>
          </p:cNvPr>
          <p:cNvSpPr txBox="1"/>
          <p:nvPr/>
        </p:nvSpPr>
        <p:spPr>
          <a:xfrm>
            <a:off x="1647825" y="3982998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Előírhatók </a:t>
            </a:r>
            <a:r>
              <a:rPr lang="hu-HU" sz="3000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statikus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metódusok.</a:t>
            </a:r>
          </a:p>
        </p:txBody>
      </p:sp>
    </p:spTree>
    <p:extLst>
      <p:ext uri="{BB962C8B-B14F-4D97-AF65-F5344CB8AC3E}">
        <p14:creationId xmlns:p14="http://schemas.microsoft.com/office/powerpoint/2010/main" val="6990306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Trait</a:t>
            </a:r>
            <a:endParaRPr lang="hu-HU" sz="5000" dirty="0">
              <a:solidFill>
                <a:srgbClr val="9E3C33"/>
              </a:solidFill>
              <a:latin typeface="Regulators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10915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Olyan, mint az interfész,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csak jobbak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7552D987-49F6-41C9-9E20-26E2748B8A0C}"/>
              </a:ext>
            </a:extLst>
          </p:cNvPr>
          <p:cNvSpPr txBox="1"/>
          <p:nvPr/>
        </p:nvSpPr>
        <p:spPr>
          <a:xfrm>
            <a:off x="1647825" y="342900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Adható </a:t>
            </a:r>
            <a:r>
              <a:rPr lang="hu-HU" sz="3000" dirty="0" err="1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metódus-implementáció.</a:t>
            </a: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B3780D06-577B-4A92-B1AA-D71EE5E21111}"/>
              </a:ext>
            </a:extLst>
          </p:cNvPr>
          <p:cNvSpPr txBox="1"/>
          <p:nvPr/>
        </p:nvSpPr>
        <p:spPr>
          <a:xfrm>
            <a:off x="1647825" y="3982998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Előírhatók </a:t>
            </a:r>
            <a:r>
              <a:rPr lang="hu-HU" sz="3000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statikus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metódusok.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C7CAA4CE-4936-4CA7-B559-2E6A6F0A01C6}"/>
              </a:ext>
            </a:extLst>
          </p:cNvPr>
          <p:cNvSpPr txBox="1"/>
          <p:nvPr/>
        </p:nvSpPr>
        <p:spPr>
          <a:xfrm>
            <a:off x="1647825" y="4536996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Megvalósítható </a:t>
            </a:r>
            <a:r>
              <a:rPr lang="hu-HU" sz="3000" dirty="0" err="1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trait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más által definiált típusra.</a:t>
            </a:r>
          </a:p>
        </p:txBody>
      </p:sp>
    </p:spTree>
    <p:extLst>
      <p:ext uri="{BB962C8B-B14F-4D97-AF65-F5344CB8AC3E}">
        <p14:creationId xmlns:p14="http://schemas.microsoft.com/office/powerpoint/2010/main" val="2772259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 err="1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Trait</a:t>
            </a:r>
            <a:endParaRPr lang="hu-HU" sz="5000" dirty="0">
              <a:solidFill>
                <a:srgbClr val="FBF8ED"/>
              </a:solidFill>
              <a:latin typeface="IBM Plex Mono" panose="020B0509050203000203" pitchFamily="49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trait-01.rs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68FDB832-4A4F-4BE2-B22F-C2F99B3A6B0B}"/>
              </a:ext>
            </a:extLst>
          </p:cNvPr>
          <p:cNvSpPr txBox="1"/>
          <p:nvPr/>
        </p:nvSpPr>
        <p:spPr>
          <a:xfrm>
            <a:off x="952500" y="36275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trait-02.rs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4590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02EDAC-8147-4F73-AE22-82153944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6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00100" y="2921168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platformot ki szeretnénk egészíteni egy</a:t>
            </a:r>
            <a:b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olyan komponenssel, mely: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feladat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BB587F45-52E0-44E2-9481-A831FC57D478}"/>
              </a:ext>
            </a:extLst>
          </p:cNvPr>
          <p:cNvSpPr txBox="1"/>
          <p:nvPr/>
        </p:nvSpPr>
        <p:spPr>
          <a:xfrm>
            <a:off x="1854794" y="4017545"/>
            <a:ext cx="8289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adatintenzív,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B3F0813A-F1B8-4EC8-A4B5-33286A3A600C}"/>
              </a:ext>
            </a:extLst>
          </p:cNvPr>
          <p:cNvSpPr txBox="1"/>
          <p:nvPr/>
        </p:nvSpPr>
        <p:spPr>
          <a:xfrm>
            <a:off x="1854794" y="4571543"/>
            <a:ext cx="8289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folyamatos rendelkezésre állású,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834C768A-8A15-45B5-BC28-EF294F087D74}"/>
              </a:ext>
            </a:extLst>
          </p:cNvPr>
          <p:cNvSpPr txBox="1"/>
          <p:nvPr/>
        </p:nvSpPr>
        <p:spPr>
          <a:xfrm>
            <a:off x="1854794" y="5125541"/>
            <a:ext cx="8289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nagyon alacsony válaszidővel bír.</a:t>
            </a:r>
          </a:p>
        </p:txBody>
      </p:sp>
      <p:sp>
        <p:nvSpPr>
          <p:cNvPr id="13" name="Cím 1">
            <a:extLst>
              <a:ext uri="{FF2B5EF4-FFF2-40B4-BE49-F238E27FC236}">
                <a16:creationId xmlns:a16="http://schemas.microsoft.com/office/drawing/2014/main" id="{B87F0AF9-9384-434A-908B-26BA55E162DB}"/>
              </a:ext>
            </a:extLst>
          </p:cNvPr>
          <p:cNvSpPr txBox="1">
            <a:spLocks/>
          </p:cNvSpPr>
          <p:nvPr/>
        </p:nvSpPr>
        <p:spPr>
          <a:xfrm>
            <a:off x="800100" y="1520085"/>
            <a:ext cx="5748184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Követelmények</a:t>
            </a:r>
          </a:p>
        </p:txBody>
      </p:sp>
    </p:spTree>
    <p:extLst>
      <p:ext uri="{BB962C8B-B14F-4D97-AF65-F5344CB8AC3E}">
        <p14:creationId xmlns:p14="http://schemas.microsoft.com/office/powerpoint/2010/main" val="2518420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Generikusok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Olyan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paraméterek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melyekbe nem értékek, hanem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típusok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helyettesíthetők be.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1A43B822-3868-425B-B952-B9B245BF83BE}"/>
              </a:ext>
            </a:extLst>
          </p:cNvPr>
          <p:cNvSpPr txBox="1"/>
          <p:nvPr/>
        </p:nvSpPr>
        <p:spPr>
          <a:xfrm>
            <a:off x="1647825" y="3936831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Ezáltal típusok fölött absztrahálhatunk.</a:t>
            </a:r>
          </a:p>
        </p:txBody>
      </p:sp>
      <p:sp>
        <p:nvSpPr>
          <p:cNvPr id="13" name="Szövegdoboz 7">
            <a:extLst>
              <a:ext uri="{FF2B5EF4-FFF2-40B4-BE49-F238E27FC236}">
                <a16:creationId xmlns:a16="http://schemas.microsoft.com/office/drawing/2014/main" id="{6ACCD68A-4434-467D-8C34-B754EC9D031E}"/>
              </a:ext>
            </a:extLst>
          </p:cNvPr>
          <p:cNvSpPr txBox="1"/>
          <p:nvPr/>
        </p:nvSpPr>
        <p:spPr>
          <a:xfrm>
            <a:off x="1647825" y="4490829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Csökkentik a </a:t>
            </a:r>
            <a:r>
              <a:rPr lang="hu-HU" sz="3000" dirty="0" err="1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kódduplikációt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695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Generikusok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100" y="2921168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Más nyelvekben leggyakrabban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konténer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típusok esetén látjuk őket.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1A43B822-3868-425B-B952-B9B245BF83BE}"/>
              </a:ext>
            </a:extLst>
          </p:cNvPr>
          <p:cNvSpPr txBox="1"/>
          <p:nvPr/>
        </p:nvSpPr>
        <p:spPr>
          <a:xfrm>
            <a:off x="1647825" y="3936831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Rustban</a:t>
            </a:r>
            <a:r>
              <a:rPr lang="hu-HU" sz="3000" dirty="0">
                <a:solidFill>
                  <a:srgbClr val="31302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sokkal többször kerülnek szóba.</a:t>
            </a:r>
          </a:p>
        </p:txBody>
      </p:sp>
    </p:spTree>
    <p:extLst>
      <p:ext uri="{BB962C8B-B14F-4D97-AF65-F5344CB8AC3E}">
        <p14:creationId xmlns:p14="http://schemas.microsoft.com/office/powerpoint/2010/main" val="2371087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Generikusok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960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Amikor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érték szerint 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adunk át paramétert, akkor a fordítónak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egzakt méret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 van szüksége.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ment félre?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36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Amikor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érték szerint 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adunk át paramétert, akkor a fordítónak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egzakt méret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 van szüksége.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800100" y="3924299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Ugyanazon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különböző implementációi különböző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mérettel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rendelkezhetnek.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ment félre?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1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Amikor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érték szerint 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adunk át paramétert, akkor a fordítónak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egzakt méret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 van szüksége.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800100" y="3924299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Ugyanazon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különböző implementációi különböző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mérettel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rendelkezhetnek.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ment félre?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9C8062B1-4244-4A2E-9A8D-5D4E03032DE5}"/>
              </a:ext>
            </a:extLst>
          </p:cNvPr>
          <p:cNvSpPr txBox="1"/>
          <p:nvPr/>
        </p:nvSpPr>
        <p:spPr>
          <a:xfrm>
            <a:off x="800100" y="4952494"/>
            <a:ext cx="1070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Emiatt natúr </a:t>
            </a:r>
            <a:r>
              <a:rPr lang="hu-HU" sz="3000" dirty="0" err="1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traitet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nem adhatunk át érték szerint.</a:t>
            </a:r>
          </a:p>
        </p:txBody>
      </p:sp>
    </p:spTree>
    <p:extLst>
      <p:ext uri="{BB962C8B-B14F-4D97-AF65-F5344CB8AC3E}">
        <p14:creationId xmlns:p14="http://schemas.microsoft.com/office/powerpoint/2010/main" val="4017268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Generikusok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22F91FD2-28DC-44AE-BAA4-CB38FC8C6CF2}"/>
              </a:ext>
            </a:extLst>
          </p:cNvPr>
          <p:cNvSpPr txBox="1"/>
          <p:nvPr/>
        </p:nvSpPr>
        <p:spPr>
          <a:xfrm>
            <a:off x="952500" y="36275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482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referenciák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mérete mindig ismert.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volt itt jó?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367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referenciák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mérete mindig ismert.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800100" y="3462634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Fordítási időben ismerjük a méretet, 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futási időben 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pedig egy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alapján kitaláljuk, kit kell hívni.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volt itt jó?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620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ezzel a baj?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9" y="2090172"/>
            <a:ext cx="9753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 hívás esetén fel kell csapni a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vtable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-t.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Ez plusz költség </a:t>
            </a:r>
            <a:r>
              <a:rPr lang="hu-HU" sz="3000" dirty="0">
                <a:solidFill>
                  <a:srgbClr val="E9B33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 hívás</a:t>
            </a:r>
            <a:r>
              <a:rPr lang="hu-HU" sz="3000" dirty="0">
                <a:solidFill>
                  <a:srgbClr val="E9B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esetén.</a:t>
            </a:r>
          </a:p>
        </p:txBody>
      </p:sp>
    </p:spTree>
    <p:extLst>
      <p:ext uri="{BB962C8B-B14F-4D97-AF65-F5344CB8AC3E}">
        <p14:creationId xmlns:p14="http://schemas.microsoft.com/office/powerpoint/2010/main" val="231689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doboz 7">
            <a:extLst>
              <a:ext uri="{FF2B5EF4-FFF2-40B4-BE49-F238E27FC236}">
                <a16:creationId xmlns:a16="http://schemas.microsoft.com/office/drawing/2014/main" id="{CA3BD740-2BC6-42C4-8724-E8AA69ECDBAB}"/>
              </a:ext>
            </a:extLst>
          </p:cNvPr>
          <p:cNvSpPr txBox="1"/>
          <p:nvPr/>
        </p:nvSpPr>
        <p:spPr>
          <a:xfrm>
            <a:off x="800100" y="2921168"/>
            <a:ext cx="7668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követelmények kielégítéséhez egy olyan rendszert kezdtünk el felvázolni, mely: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476250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feladat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BB587F45-52E0-44E2-9481-A831FC57D478}"/>
              </a:ext>
            </a:extLst>
          </p:cNvPr>
          <p:cNvSpPr txBox="1"/>
          <p:nvPr/>
        </p:nvSpPr>
        <p:spPr>
          <a:xfrm>
            <a:off x="1854794" y="4017545"/>
            <a:ext cx="8289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elosztott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működésű,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B3F0813A-F1B8-4EC8-A4B5-33286A3A600C}"/>
              </a:ext>
            </a:extLst>
          </p:cNvPr>
          <p:cNvSpPr txBox="1"/>
          <p:nvPr/>
        </p:nvSpPr>
        <p:spPr>
          <a:xfrm>
            <a:off x="1854794" y="4571543"/>
            <a:ext cx="92064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b="1" dirty="0" err="1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perzisztens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és 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in-</a:t>
            </a:r>
            <a:r>
              <a:rPr lang="hu-HU" sz="3000" b="1" dirty="0" err="1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memory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komponensekkel bír,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834C768A-8A15-45B5-BC28-EF294F087D74}"/>
              </a:ext>
            </a:extLst>
          </p:cNvPr>
          <p:cNvSpPr txBox="1"/>
          <p:nvPr/>
        </p:nvSpPr>
        <p:spPr>
          <a:xfrm>
            <a:off x="1854794" y="5125541"/>
            <a:ext cx="8289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kihasználja a 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</a:t>
            </a:r>
            <a:r>
              <a:rPr lang="hu-HU" sz="3000" b="1" dirty="0" err="1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core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környezetet,</a:t>
            </a:r>
          </a:p>
        </p:txBody>
      </p:sp>
      <p:sp>
        <p:nvSpPr>
          <p:cNvPr id="13" name="Cím 1">
            <a:extLst>
              <a:ext uri="{FF2B5EF4-FFF2-40B4-BE49-F238E27FC236}">
                <a16:creationId xmlns:a16="http://schemas.microsoft.com/office/drawing/2014/main" id="{B87F0AF9-9384-434A-908B-26BA55E162DB}"/>
              </a:ext>
            </a:extLst>
          </p:cNvPr>
          <p:cNvSpPr txBox="1">
            <a:spLocks/>
          </p:cNvSpPr>
          <p:nvPr/>
        </p:nvSpPr>
        <p:spPr>
          <a:xfrm>
            <a:off x="800100" y="1520085"/>
            <a:ext cx="5748184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317067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Válaszaink</a:t>
            </a:r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03D04459-2A68-44F4-887C-26C17F52B616}"/>
              </a:ext>
            </a:extLst>
          </p:cNvPr>
          <p:cNvSpPr txBox="1"/>
          <p:nvPr/>
        </p:nvSpPr>
        <p:spPr>
          <a:xfrm>
            <a:off x="1854794" y="5679539"/>
            <a:ext cx="82890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b="1" dirty="0" err="1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commodity</a:t>
            </a:r>
            <a:r>
              <a:rPr lang="hu-HU" sz="3000" b="1" dirty="0">
                <a:solidFill>
                  <a:srgbClr val="9E3C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hardware</a:t>
            </a:r>
            <a:r>
              <a:rPr lang="hu-HU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-en fut.</a:t>
            </a:r>
          </a:p>
        </p:txBody>
      </p:sp>
    </p:spTree>
    <p:extLst>
      <p:ext uri="{BB962C8B-B14F-4D97-AF65-F5344CB8AC3E}">
        <p14:creationId xmlns:p14="http://schemas.microsoft.com/office/powerpoint/2010/main" val="2346688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 ezzel a baj?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9" y="2090172"/>
            <a:ext cx="97536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 hívás esetén fel kell csapni a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vtable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-t.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10629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Akkor is kell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vtable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ha csak egy implementáció van.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Ez plusz költség </a:t>
            </a:r>
            <a:r>
              <a:rPr lang="hu-HU" sz="3000" dirty="0">
                <a:solidFill>
                  <a:srgbClr val="E9B33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minden hívás</a:t>
            </a:r>
            <a:r>
              <a:rPr lang="hu-HU" sz="3000" dirty="0">
                <a:solidFill>
                  <a:srgbClr val="E9B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esetén.</a:t>
            </a:r>
          </a:p>
        </p:txBody>
      </p:sp>
      <p:sp>
        <p:nvSpPr>
          <p:cNvPr id="13" name="Szövegdoboz 7">
            <a:extLst>
              <a:ext uri="{FF2B5EF4-FFF2-40B4-BE49-F238E27FC236}">
                <a16:creationId xmlns:a16="http://schemas.microsoft.com/office/drawing/2014/main" id="{33E6A5B3-D117-4318-817A-EB6BFD5EEDE6}"/>
              </a:ext>
            </a:extLst>
          </p:cNvPr>
          <p:cNvSpPr txBox="1"/>
          <p:nvPr/>
        </p:nvSpPr>
        <p:spPr>
          <a:xfrm>
            <a:off x="1638299" y="3982998"/>
            <a:ext cx="9944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Azaz, </a:t>
            </a:r>
            <a:r>
              <a:rPr lang="hu-HU" sz="3000" dirty="0">
                <a:solidFill>
                  <a:srgbClr val="E9B33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súlyos árat fizetünk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„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interfaces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”-ért. </a:t>
            </a:r>
          </a:p>
        </p:txBody>
      </p:sp>
    </p:spTree>
    <p:extLst>
      <p:ext uri="{BB962C8B-B14F-4D97-AF65-F5344CB8AC3E}">
        <p14:creationId xmlns:p14="http://schemas.microsoft.com/office/powerpoint/2010/main" val="25851240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Generikusok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22F91FD2-28DC-44AE-BAA4-CB38FC8C6CF2}"/>
              </a:ext>
            </a:extLst>
          </p:cNvPr>
          <p:cNvSpPr txBox="1"/>
          <p:nvPr/>
        </p:nvSpPr>
        <p:spPr>
          <a:xfrm>
            <a:off x="952500" y="36275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D96E9DFD-A8A1-4879-9740-0D456F716083}"/>
              </a:ext>
            </a:extLst>
          </p:cNvPr>
          <p:cNvSpPr txBox="1"/>
          <p:nvPr/>
        </p:nvSpPr>
        <p:spPr>
          <a:xfrm>
            <a:off x="952500" y="4181564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generics-03.rs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213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vtable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akkor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dynamic</a:t>
            </a: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dispatch</a:t>
            </a: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(futási idő)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800100" y="3462634"/>
            <a:ext cx="10915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generics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akkor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static</a:t>
            </a: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dispatch</a:t>
            </a: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(fordítási idő)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Ez miért jobb?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FDC1C5B5-BBAE-4284-96FD-C65BD8333117}"/>
              </a:ext>
            </a:extLst>
          </p:cNvPr>
          <p:cNvSpPr txBox="1"/>
          <p:nvPr/>
        </p:nvSpPr>
        <p:spPr>
          <a:xfrm>
            <a:off x="800100" y="4016632"/>
            <a:ext cx="10915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Azért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static</a:t>
            </a:r>
            <a:r>
              <a:rPr lang="hu-HU" sz="3000" dirty="0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dispatch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mert </a:t>
            </a:r>
            <a:r>
              <a:rPr lang="hu-HU" sz="3000" dirty="0" err="1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monomorphization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419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0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804189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IBM Plex Mono" panose="020B0509050203000203" pitchFamily="49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Generikusok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62B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2BAAD"/>
              </a:solidFill>
            </a:endParaRPr>
          </a:p>
        </p:txBody>
      </p:sp>
      <p:sp>
        <p:nvSpPr>
          <p:cNvPr id="5" name="Szövegdoboz 7">
            <a:extLst>
              <a:ext uri="{FF2B5EF4-FFF2-40B4-BE49-F238E27FC236}">
                <a16:creationId xmlns:a16="http://schemas.microsoft.com/office/drawing/2014/main" id="{3F03BFBB-24EA-4741-821A-FEE911B60435}"/>
              </a:ext>
            </a:extLst>
          </p:cNvPr>
          <p:cNvSpPr txBox="1"/>
          <p:nvPr/>
        </p:nvSpPr>
        <p:spPr>
          <a:xfrm>
            <a:off x="952500" y="3073568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generics-01.rs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Szövegdoboz 7">
            <a:extLst>
              <a:ext uri="{FF2B5EF4-FFF2-40B4-BE49-F238E27FC236}">
                <a16:creationId xmlns:a16="http://schemas.microsoft.com/office/drawing/2014/main" id="{22F91FD2-28DC-44AE-BAA4-CB38FC8C6CF2}"/>
              </a:ext>
            </a:extLst>
          </p:cNvPr>
          <p:cNvSpPr txBox="1"/>
          <p:nvPr/>
        </p:nvSpPr>
        <p:spPr>
          <a:xfrm>
            <a:off x="952500" y="3627566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generics-02.rs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Szövegdoboz 7">
            <a:extLst>
              <a:ext uri="{FF2B5EF4-FFF2-40B4-BE49-F238E27FC236}">
                <a16:creationId xmlns:a16="http://schemas.microsoft.com/office/drawing/2014/main" id="{D96E9DFD-A8A1-4879-9740-0D456F716083}"/>
              </a:ext>
            </a:extLst>
          </p:cNvPr>
          <p:cNvSpPr txBox="1"/>
          <p:nvPr/>
        </p:nvSpPr>
        <p:spPr>
          <a:xfrm>
            <a:off x="952500" y="4181564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generics-03.rs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6D268C9-3271-497F-882F-F712C0C85702}"/>
              </a:ext>
            </a:extLst>
          </p:cNvPr>
          <p:cNvSpPr txBox="1"/>
          <p:nvPr/>
        </p:nvSpPr>
        <p:spPr>
          <a:xfrm>
            <a:off x="952500" y="4735562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generics-04.rs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6C50009F-F010-42F7-9669-AC0C4751D560}"/>
              </a:ext>
            </a:extLst>
          </p:cNvPr>
          <p:cNvSpPr txBox="1"/>
          <p:nvPr/>
        </p:nvSpPr>
        <p:spPr>
          <a:xfrm>
            <a:off x="952500" y="5289560"/>
            <a:ext cx="7668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62BAA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generics-05.rs</a:t>
            </a:r>
            <a:endParaRPr lang="hu-HU" sz="3000" dirty="0">
              <a:solidFill>
                <a:srgbClr val="62BAAD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7456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9" y="2090172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&amp;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dyn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T: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Mikrodöntéseket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kell hozni.</a:t>
            </a:r>
          </a:p>
        </p:txBody>
      </p:sp>
    </p:spTree>
    <p:extLst>
      <p:ext uri="{BB962C8B-B14F-4D97-AF65-F5344CB8AC3E}">
        <p14:creationId xmlns:p14="http://schemas.microsoft.com/office/powerpoint/2010/main" val="41967249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9" y="2090172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&amp;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dyn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T: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nem írható mindenhová, ahová kényelmes lenne.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Mikrodöntéseket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kell hozni.</a:t>
            </a:r>
          </a:p>
        </p:txBody>
      </p:sp>
    </p:spTree>
    <p:extLst>
      <p:ext uri="{BB962C8B-B14F-4D97-AF65-F5344CB8AC3E}">
        <p14:creationId xmlns:p14="http://schemas.microsoft.com/office/powerpoint/2010/main" val="14687919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6915150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FBF8ED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Negatívumok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7F81B1E-AAC5-4CED-933A-7634FFAE9739}"/>
              </a:ext>
            </a:extLst>
          </p:cNvPr>
          <p:cNvSpPr txBox="1"/>
          <p:nvPr/>
        </p:nvSpPr>
        <p:spPr>
          <a:xfrm>
            <a:off x="800099" y="2090172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&amp;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dyn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T: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3257FE70-778A-4879-BA0B-5675EC705442}"/>
              </a:ext>
            </a:extLst>
          </p:cNvPr>
          <p:cNvSpPr txBox="1"/>
          <p:nvPr/>
        </p:nvSpPr>
        <p:spPr>
          <a:xfrm>
            <a:off x="800100" y="3429000"/>
            <a:ext cx="88296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Trait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nem írható mindenhová, ahová kényelmes lenne.</a:t>
            </a:r>
          </a:p>
        </p:txBody>
      </p:sp>
      <p:sp>
        <p:nvSpPr>
          <p:cNvPr id="11" name="Szövegdoboz 7">
            <a:extLst>
              <a:ext uri="{FF2B5EF4-FFF2-40B4-BE49-F238E27FC236}">
                <a16:creationId xmlns:a16="http://schemas.microsoft.com/office/drawing/2014/main" id="{0565CA9F-7BCE-40C4-B1CE-94E96CB31335}"/>
              </a:ext>
            </a:extLst>
          </p:cNvPr>
          <p:cNvSpPr txBox="1"/>
          <p:nvPr/>
        </p:nvSpPr>
        <p:spPr>
          <a:xfrm>
            <a:off x="1638299" y="2644170"/>
            <a:ext cx="922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 err="1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Mikrodöntéseket</a:t>
            </a:r>
            <a:r>
              <a:rPr lang="hu-HU" sz="3000" dirty="0">
                <a:solidFill>
                  <a:srgbClr val="FBF8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kell hozni.</a:t>
            </a:r>
          </a:p>
        </p:txBody>
      </p:sp>
      <p:sp>
        <p:nvSpPr>
          <p:cNvPr id="14" name="Szövegdoboz 7">
            <a:extLst>
              <a:ext uri="{FF2B5EF4-FFF2-40B4-BE49-F238E27FC236}">
                <a16:creationId xmlns:a16="http://schemas.microsoft.com/office/drawing/2014/main" id="{843B26C4-E9A7-43F9-A01E-EBDF6C1F03BF}"/>
              </a:ext>
            </a:extLst>
          </p:cNvPr>
          <p:cNvSpPr txBox="1"/>
          <p:nvPr/>
        </p:nvSpPr>
        <p:spPr>
          <a:xfrm>
            <a:off x="800098" y="4767828"/>
            <a:ext cx="9572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generikusok eláraszthatják a kódot, ha mindenhol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static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hu-HU" sz="3000" dirty="0" err="1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dispatch-et</a:t>
            </a:r>
            <a:r>
              <a:rPr lang="hu-HU" sz="3000" dirty="0">
                <a:solidFill>
                  <a:srgbClr val="FBF8E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szeretnénk.</a:t>
            </a:r>
          </a:p>
        </p:txBody>
      </p:sp>
    </p:spTree>
    <p:extLst>
      <p:ext uri="{BB962C8B-B14F-4D97-AF65-F5344CB8AC3E}">
        <p14:creationId xmlns:p14="http://schemas.microsoft.com/office/powerpoint/2010/main" val="1447488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1BFB5A-AACA-4D58-B9E0-FC6FD6BB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685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Az OS szálak drágák.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Aszinkron programozás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111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7">
            <a:extLst>
              <a:ext uri="{FF2B5EF4-FFF2-40B4-BE49-F238E27FC236}">
                <a16:creationId xmlns:a16="http://schemas.microsoft.com/office/drawing/2014/main" id="{3E6BFA07-F449-4DE5-8903-F90D74046D0C}"/>
              </a:ext>
            </a:extLst>
          </p:cNvPr>
          <p:cNvSpPr txBox="1"/>
          <p:nvPr/>
        </p:nvSpPr>
        <p:spPr>
          <a:xfrm>
            <a:off x="800100" y="2908636"/>
            <a:ext cx="10706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Az OS szálak drágák.</a:t>
            </a:r>
          </a:p>
        </p:txBody>
      </p:sp>
      <p:sp>
        <p:nvSpPr>
          <p:cNvPr id="9" name="Szövegdoboz 7">
            <a:extLst>
              <a:ext uri="{FF2B5EF4-FFF2-40B4-BE49-F238E27FC236}">
                <a16:creationId xmlns:a16="http://schemas.microsoft.com/office/drawing/2014/main" id="{039C1F9D-A41E-42C6-A420-506EF72EF5E4}"/>
              </a:ext>
            </a:extLst>
          </p:cNvPr>
          <p:cNvSpPr txBox="1"/>
          <p:nvPr/>
        </p:nvSpPr>
        <p:spPr>
          <a:xfrm>
            <a:off x="800100" y="3462634"/>
            <a:ext cx="1091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Használjunk olcsó, nyelvi szintű 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taskokat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/</a:t>
            </a:r>
            <a:r>
              <a:rPr lang="hu-HU" sz="3000" dirty="0" err="1">
                <a:solidFill>
                  <a:srgbClr val="9E3C33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mikroszálakat</a:t>
            </a:r>
            <a:r>
              <a:rPr lang="hu-HU" sz="3000" dirty="0">
                <a:solidFill>
                  <a:srgbClr val="31302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8FD40067-BAAE-42EE-B636-CF706072590B}"/>
              </a:ext>
            </a:extLst>
          </p:cNvPr>
          <p:cNvSpPr txBox="1">
            <a:spLocks/>
          </p:cNvSpPr>
          <p:nvPr/>
        </p:nvSpPr>
        <p:spPr>
          <a:xfrm>
            <a:off x="800100" y="654541"/>
            <a:ext cx="10374036" cy="78483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000" dirty="0">
                <a:solidFill>
                  <a:srgbClr val="9E3C33"/>
                </a:solidFill>
                <a:latin typeface="Regulators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Aszinkron programozás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A3A89-A27D-451B-B101-30D40AC7AC74}"/>
              </a:ext>
            </a:extLst>
          </p:cNvPr>
          <p:cNvSpPr/>
          <p:nvPr/>
        </p:nvSpPr>
        <p:spPr>
          <a:xfrm>
            <a:off x="800100" y="1367295"/>
            <a:ext cx="2185588" cy="72076"/>
          </a:xfrm>
          <a:prstGeom prst="rect">
            <a:avLst/>
          </a:prstGeom>
          <a:solidFill>
            <a:srgbClr val="313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6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3832</TotalTime>
  <Words>3016</Words>
  <Application>Microsoft Office PowerPoint</Application>
  <PresentationFormat>Widescreen</PresentationFormat>
  <Paragraphs>534</Paragraphs>
  <Slides>129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9" baseType="lpstr">
      <vt:lpstr>Arial</vt:lpstr>
      <vt:lpstr>Calibri</vt:lpstr>
      <vt:lpstr>Calibri Light</vt:lpstr>
      <vt:lpstr>IBM Plex Mono</vt:lpstr>
      <vt:lpstr>Montserrat</vt:lpstr>
      <vt:lpstr>Open Sans</vt:lpstr>
      <vt:lpstr>Open Sans ExtraBold</vt:lpstr>
      <vt:lpstr>Regulators</vt:lpstr>
      <vt:lpstr>SlabTallX-Medium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Attila Bagossy</dc:creator>
  <cp:lastModifiedBy>Attila Bagossy</cp:lastModifiedBy>
  <cp:revision>203</cp:revision>
  <dcterms:created xsi:type="dcterms:W3CDTF">2021-04-24T16:52:17Z</dcterms:created>
  <dcterms:modified xsi:type="dcterms:W3CDTF">2021-04-29T12:50:05Z</dcterms:modified>
</cp:coreProperties>
</file>